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 id="2147483709" r:id="rId2"/>
  </p:sldMasterIdLst>
  <p:notesMasterIdLst>
    <p:notesMasterId r:id="rId22"/>
  </p:notesMasterIdLst>
  <p:sldIdLst>
    <p:sldId id="266" r:id="rId3"/>
    <p:sldId id="301" r:id="rId4"/>
    <p:sldId id="271" r:id="rId5"/>
    <p:sldId id="280" r:id="rId6"/>
    <p:sldId id="281" r:id="rId7"/>
    <p:sldId id="287" r:id="rId8"/>
    <p:sldId id="288" r:id="rId9"/>
    <p:sldId id="273" r:id="rId10"/>
    <p:sldId id="286" r:id="rId11"/>
    <p:sldId id="283" r:id="rId12"/>
    <p:sldId id="284" r:id="rId13"/>
    <p:sldId id="282" r:id="rId14"/>
    <p:sldId id="285" r:id="rId15"/>
    <p:sldId id="263" r:id="rId16"/>
    <p:sldId id="300" r:id="rId17"/>
    <p:sldId id="292" r:id="rId18"/>
    <p:sldId id="294" r:id="rId19"/>
    <p:sldId id="295"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82"/>
    <p:restoredTop sz="66849"/>
  </p:normalViewPr>
  <p:slideViewPr>
    <p:cSldViewPr snapToGrid="0" snapToObjects="1">
      <p:cViewPr varScale="1">
        <p:scale>
          <a:sx n="82" d="100"/>
          <a:sy n="82" d="100"/>
        </p:scale>
        <p:origin x="2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svg"/></Relationships>
</file>

<file path=ppt/diagrams/_rels/data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svg"/></Relationships>
</file>

<file path=ppt/diagrams/_rels/data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mailto:ospawards@osp.utah.edu" TargetMode="External"/><Relationship Id="rId7" Type="http://schemas.openxmlformats.org/officeDocument/2006/relationships/image" Target="../media/image15.svg"/><Relationship Id="rId2" Type="http://schemas.openxmlformats.org/officeDocument/2006/relationships/hyperlink" Target="mailto:openaccess@lists.utah.edu" TargetMode="External"/><Relationship Id="rId1" Type="http://schemas.openxmlformats.org/officeDocument/2006/relationships/hyperlink" Target="mailto:gabrielle.matinkhah@utah.edu" TargetMode="Externa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hyperlink" Target="mailto:gcahelp@utah.edu&#160;" TargetMode="External"/><Relationship Id="rId9"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8" Type="http://schemas.openxmlformats.org/officeDocument/2006/relationships/hyperlink" Target="mailto:gcahelp@utah.edu&#160;" TargetMode="External"/><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hyperlink" Target="mailto:gabrielle.matinkhah@utah.edu" TargetMode="External"/><Relationship Id="rId1" Type="http://schemas.openxmlformats.org/officeDocument/2006/relationships/image" Target="../media/image13.svg"/><Relationship Id="rId6" Type="http://schemas.openxmlformats.org/officeDocument/2006/relationships/hyperlink" Target="mailto:ospawards@osp.utah.edu" TargetMode="External"/><Relationship Id="rId5" Type="http://schemas.openxmlformats.org/officeDocument/2006/relationships/image" Target="../media/image15.svg"/><Relationship Id="rId4" Type="http://schemas.openxmlformats.org/officeDocument/2006/relationships/hyperlink" Target="mailto:openaccess@lists.utah.edu" TargetMode="External"/><Relationship Id="rId9"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F6937-D2D2-45F7-A9B9-132EBFBF97F3}"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745BE943-FD23-4FE5-A693-14AFF4D409E3}">
      <dgm:prSet/>
      <dgm:spPr/>
      <dgm:t>
        <a:bodyPr/>
        <a:lstStyle/>
        <a:p>
          <a:pPr>
            <a:lnSpc>
              <a:spcPct val="100000"/>
            </a:lnSpc>
            <a:defRPr b="1"/>
          </a:pPr>
          <a:r>
            <a:rPr lang="en-US"/>
            <a:t>Non-compliance:​</a:t>
          </a:r>
        </a:p>
      </dgm:t>
    </dgm:pt>
    <dgm:pt modelId="{188F8D58-550A-47E5-9486-901A37B8E847}" type="parTrans" cxnId="{5A143F31-2927-4934-8524-6982EBE69185}">
      <dgm:prSet/>
      <dgm:spPr/>
      <dgm:t>
        <a:bodyPr/>
        <a:lstStyle/>
        <a:p>
          <a:endParaRPr lang="en-US"/>
        </a:p>
      </dgm:t>
    </dgm:pt>
    <dgm:pt modelId="{BB942A15-5255-497F-80C1-E614F2681B7F}" type="sibTrans" cxnId="{5A143F31-2927-4934-8524-6982EBE69185}">
      <dgm:prSet/>
      <dgm:spPr/>
      <dgm:t>
        <a:bodyPr/>
        <a:lstStyle/>
        <a:p>
          <a:endParaRPr lang="en-US"/>
        </a:p>
      </dgm:t>
    </dgm:pt>
    <dgm:pt modelId="{B3B1AF6F-4026-4D51-A9DA-C8EE57D56BE8}">
      <dgm:prSet/>
      <dgm:spPr/>
      <dgm:t>
        <a:bodyPr/>
        <a:lstStyle/>
        <a:p>
          <a:pPr>
            <a:lnSpc>
              <a:spcPct val="100000"/>
            </a:lnSpc>
          </a:pPr>
          <a:r>
            <a:rPr lang="en-US"/>
            <a:t>Delayed awards or renewals</a:t>
          </a:r>
        </a:p>
      </dgm:t>
    </dgm:pt>
    <dgm:pt modelId="{8455CFB7-5DCA-4AC2-8C99-A5ADCA4F1264}" type="parTrans" cxnId="{C21D1472-CAAB-4536-AD94-BF87E256B2FC}">
      <dgm:prSet/>
      <dgm:spPr/>
      <dgm:t>
        <a:bodyPr/>
        <a:lstStyle/>
        <a:p>
          <a:endParaRPr lang="en-US"/>
        </a:p>
      </dgm:t>
    </dgm:pt>
    <dgm:pt modelId="{A9DA746B-BE8D-4911-984F-1B40CF8ABE91}" type="sibTrans" cxnId="{C21D1472-CAAB-4536-AD94-BF87E256B2FC}">
      <dgm:prSet/>
      <dgm:spPr/>
      <dgm:t>
        <a:bodyPr/>
        <a:lstStyle/>
        <a:p>
          <a:endParaRPr lang="en-US"/>
        </a:p>
      </dgm:t>
    </dgm:pt>
    <dgm:pt modelId="{9D1639D1-E90D-4E3A-9BE7-4133E02BE138}">
      <dgm:prSet/>
      <dgm:spPr/>
      <dgm:t>
        <a:bodyPr/>
        <a:lstStyle/>
        <a:p>
          <a:pPr>
            <a:lnSpc>
              <a:spcPct val="100000"/>
            </a:lnSpc>
          </a:pPr>
          <a:r>
            <a:rPr lang="en-US"/>
            <a:t>Reduced eligibility for future funding</a:t>
          </a:r>
        </a:p>
      </dgm:t>
    </dgm:pt>
    <dgm:pt modelId="{B4BDED0B-5430-490E-A066-6A9FF1B78901}" type="parTrans" cxnId="{0DDF1C44-46AC-4053-B43F-1026BBB6FB5D}">
      <dgm:prSet/>
      <dgm:spPr/>
      <dgm:t>
        <a:bodyPr/>
        <a:lstStyle/>
        <a:p>
          <a:endParaRPr lang="en-US"/>
        </a:p>
      </dgm:t>
    </dgm:pt>
    <dgm:pt modelId="{E05615AE-CCA5-423A-B024-1969E9738536}" type="sibTrans" cxnId="{0DDF1C44-46AC-4053-B43F-1026BBB6FB5D}">
      <dgm:prSet/>
      <dgm:spPr/>
      <dgm:t>
        <a:bodyPr/>
        <a:lstStyle/>
        <a:p>
          <a:endParaRPr lang="en-US"/>
        </a:p>
      </dgm:t>
    </dgm:pt>
    <dgm:pt modelId="{A5A6AAD5-707F-4C23-981E-1DCDB6590708}">
      <dgm:prSet/>
      <dgm:spPr/>
      <dgm:t>
        <a:bodyPr/>
        <a:lstStyle/>
        <a:p>
          <a:pPr>
            <a:lnSpc>
              <a:spcPct val="100000"/>
            </a:lnSpc>
          </a:pPr>
          <a:r>
            <a:rPr lang="en-US"/>
            <a:t>Institutional audits and/or increased monitoring</a:t>
          </a:r>
        </a:p>
      </dgm:t>
    </dgm:pt>
    <dgm:pt modelId="{17BB6683-9951-479A-A04D-EBA51009473A}" type="parTrans" cxnId="{2218F009-B95F-45F5-A49B-64335E9390EF}">
      <dgm:prSet/>
      <dgm:spPr/>
      <dgm:t>
        <a:bodyPr/>
        <a:lstStyle/>
        <a:p>
          <a:endParaRPr lang="en-US"/>
        </a:p>
      </dgm:t>
    </dgm:pt>
    <dgm:pt modelId="{29D21FDB-E8E5-42E8-B76D-E1E8558E836C}" type="sibTrans" cxnId="{2218F009-B95F-45F5-A49B-64335E9390EF}">
      <dgm:prSet/>
      <dgm:spPr/>
      <dgm:t>
        <a:bodyPr/>
        <a:lstStyle/>
        <a:p>
          <a:endParaRPr lang="en-US"/>
        </a:p>
      </dgm:t>
    </dgm:pt>
    <dgm:pt modelId="{F9B2DB8D-2366-4336-9AA6-C81EF887503B}">
      <dgm:prSet/>
      <dgm:spPr/>
      <dgm:t>
        <a:bodyPr/>
        <a:lstStyle/>
        <a:p>
          <a:pPr>
            <a:lnSpc>
              <a:spcPct val="100000"/>
            </a:lnSpc>
            <a:defRPr b="1"/>
          </a:pPr>
          <a:r>
            <a:rPr lang="en-US"/>
            <a:t>Benefits:</a:t>
          </a:r>
        </a:p>
      </dgm:t>
    </dgm:pt>
    <dgm:pt modelId="{B99EA096-0083-41E7-AD2B-463358475F36}" type="parTrans" cxnId="{A2CF1024-B492-4E62-90F5-77E0E4F63329}">
      <dgm:prSet/>
      <dgm:spPr/>
      <dgm:t>
        <a:bodyPr/>
        <a:lstStyle/>
        <a:p>
          <a:endParaRPr lang="en-US"/>
        </a:p>
      </dgm:t>
    </dgm:pt>
    <dgm:pt modelId="{01DE2486-15F2-4DF6-A5E1-4B8CA13549A1}" type="sibTrans" cxnId="{A2CF1024-B492-4E62-90F5-77E0E4F63329}">
      <dgm:prSet/>
      <dgm:spPr/>
      <dgm:t>
        <a:bodyPr/>
        <a:lstStyle/>
        <a:p>
          <a:endParaRPr lang="en-US"/>
        </a:p>
      </dgm:t>
    </dgm:pt>
    <dgm:pt modelId="{FFE8F592-C8E6-4D3B-BC46-0061405C199A}">
      <dgm:prSet/>
      <dgm:spPr/>
      <dgm:t>
        <a:bodyPr/>
        <a:lstStyle/>
        <a:p>
          <a:pPr>
            <a:lnSpc>
              <a:spcPct val="100000"/>
            </a:lnSpc>
          </a:pPr>
          <a:r>
            <a:rPr lang="en-US" dirty="0"/>
            <a:t>Transparency with the taxpayers​ &amp; researchers</a:t>
          </a:r>
        </a:p>
      </dgm:t>
    </dgm:pt>
    <dgm:pt modelId="{1E45A636-7825-4A6F-8531-EA3ACA6D89A5}" type="parTrans" cxnId="{BEE92FFB-2ECD-4F02-8C1F-822BEFA453AF}">
      <dgm:prSet/>
      <dgm:spPr/>
      <dgm:t>
        <a:bodyPr/>
        <a:lstStyle/>
        <a:p>
          <a:endParaRPr lang="en-US"/>
        </a:p>
      </dgm:t>
    </dgm:pt>
    <dgm:pt modelId="{09FCCA3A-A49A-4A54-9B74-C2A510FB0A33}" type="sibTrans" cxnId="{BEE92FFB-2ECD-4F02-8C1F-822BEFA453AF}">
      <dgm:prSet/>
      <dgm:spPr/>
      <dgm:t>
        <a:bodyPr/>
        <a:lstStyle/>
        <a:p>
          <a:endParaRPr lang="en-US"/>
        </a:p>
      </dgm:t>
    </dgm:pt>
    <dgm:pt modelId="{D2AEA3D7-4F42-4FAE-B840-CAD3E512F134}">
      <dgm:prSet/>
      <dgm:spPr/>
      <dgm:t>
        <a:bodyPr/>
        <a:lstStyle/>
        <a:p>
          <a:pPr>
            <a:lnSpc>
              <a:spcPct val="100000"/>
            </a:lnSpc>
          </a:pPr>
          <a:r>
            <a:rPr lang="en-US"/>
            <a:t>Increased and equitable access to research</a:t>
          </a:r>
        </a:p>
      </dgm:t>
    </dgm:pt>
    <dgm:pt modelId="{705BD2FC-983D-415D-9752-7AD898D63C84}" type="parTrans" cxnId="{7E8B3B4D-6BA3-499A-BC14-483595E0AB22}">
      <dgm:prSet/>
      <dgm:spPr/>
      <dgm:t>
        <a:bodyPr/>
        <a:lstStyle/>
        <a:p>
          <a:endParaRPr lang="en-US"/>
        </a:p>
      </dgm:t>
    </dgm:pt>
    <dgm:pt modelId="{01869ABF-B437-4279-9943-9F7CE3675329}" type="sibTrans" cxnId="{7E8B3B4D-6BA3-499A-BC14-483595E0AB22}">
      <dgm:prSet/>
      <dgm:spPr/>
      <dgm:t>
        <a:bodyPr/>
        <a:lstStyle/>
        <a:p>
          <a:endParaRPr lang="en-US"/>
        </a:p>
      </dgm:t>
    </dgm:pt>
    <dgm:pt modelId="{C7769D98-C8F8-48E7-9C0A-FA9392815A51}">
      <dgm:prSet/>
      <dgm:spPr/>
      <dgm:t>
        <a:bodyPr/>
        <a:lstStyle/>
        <a:p>
          <a:pPr>
            <a:lnSpc>
              <a:spcPct val="100000"/>
            </a:lnSpc>
          </a:pPr>
          <a:r>
            <a:rPr lang="en-US" dirty="0"/>
            <a:t>Compliance with the 2022 Nelson Memo</a:t>
          </a:r>
        </a:p>
      </dgm:t>
    </dgm:pt>
    <dgm:pt modelId="{A61EFD6B-58F3-4EE5-9332-DE4B5AA0665B}" type="parTrans" cxnId="{77D18AE5-1E0F-4F71-AE71-D61C44BF8FC8}">
      <dgm:prSet/>
      <dgm:spPr/>
      <dgm:t>
        <a:bodyPr/>
        <a:lstStyle/>
        <a:p>
          <a:endParaRPr lang="en-US"/>
        </a:p>
      </dgm:t>
    </dgm:pt>
    <dgm:pt modelId="{12D4A866-16FE-455C-B05B-1E1E23900523}" type="sibTrans" cxnId="{77D18AE5-1E0F-4F71-AE71-D61C44BF8FC8}">
      <dgm:prSet/>
      <dgm:spPr/>
      <dgm:t>
        <a:bodyPr/>
        <a:lstStyle/>
        <a:p>
          <a:endParaRPr lang="en-US"/>
        </a:p>
      </dgm:t>
    </dgm:pt>
    <dgm:pt modelId="{90F54F22-47F0-4448-AA87-6E6943766F72}" type="pres">
      <dgm:prSet presAssocID="{257F6937-D2D2-45F7-A9B9-132EBFBF97F3}" presName="root" presStyleCnt="0">
        <dgm:presLayoutVars>
          <dgm:dir/>
          <dgm:resizeHandles val="exact"/>
        </dgm:presLayoutVars>
      </dgm:prSet>
      <dgm:spPr/>
    </dgm:pt>
    <dgm:pt modelId="{7D4C6093-BA02-4838-9AE1-DC231B961E2E}" type="pres">
      <dgm:prSet presAssocID="{745BE943-FD23-4FE5-A693-14AFF4D409E3}" presName="compNode" presStyleCnt="0"/>
      <dgm:spPr/>
    </dgm:pt>
    <dgm:pt modelId="{529E8EA5-B8F1-410D-9D92-68D4326B2206}" type="pres">
      <dgm:prSet presAssocID="{745BE943-FD23-4FE5-A693-14AFF4D409E3}"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oney"/>
        </a:ext>
      </dgm:extLst>
    </dgm:pt>
    <dgm:pt modelId="{66132C0F-F8E9-42E2-AF92-1A67F489C455}" type="pres">
      <dgm:prSet presAssocID="{745BE943-FD23-4FE5-A693-14AFF4D409E3}" presName="iconSpace" presStyleCnt="0"/>
      <dgm:spPr/>
    </dgm:pt>
    <dgm:pt modelId="{367F7D6E-D9D1-4652-B4B3-FD24780C3C04}" type="pres">
      <dgm:prSet presAssocID="{745BE943-FD23-4FE5-A693-14AFF4D409E3}" presName="parTx" presStyleLbl="revTx" presStyleIdx="0" presStyleCnt="4">
        <dgm:presLayoutVars>
          <dgm:chMax val="0"/>
          <dgm:chPref val="0"/>
        </dgm:presLayoutVars>
      </dgm:prSet>
      <dgm:spPr/>
    </dgm:pt>
    <dgm:pt modelId="{ABEF71E5-2724-4009-9623-F8F336B0A87F}" type="pres">
      <dgm:prSet presAssocID="{745BE943-FD23-4FE5-A693-14AFF4D409E3}" presName="txSpace" presStyleCnt="0"/>
      <dgm:spPr/>
    </dgm:pt>
    <dgm:pt modelId="{EF2E0EF8-7712-4EB5-876F-F5F5B5FC36DB}" type="pres">
      <dgm:prSet presAssocID="{745BE943-FD23-4FE5-A693-14AFF4D409E3}" presName="desTx" presStyleLbl="revTx" presStyleIdx="1" presStyleCnt="4">
        <dgm:presLayoutVars/>
      </dgm:prSet>
      <dgm:spPr/>
    </dgm:pt>
    <dgm:pt modelId="{D1CCA5C5-F423-459B-ACF8-9D0D9023ED15}" type="pres">
      <dgm:prSet presAssocID="{BB942A15-5255-497F-80C1-E614F2681B7F}" presName="sibTrans" presStyleCnt="0"/>
      <dgm:spPr/>
    </dgm:pt>
    <dgm:pt modelId="{A7C78ECA-32CC-4490-B923-6F7CC47B18EE}" type="pres">
      <dgm:prSet presAssocID="{F9B2DB8D-2366-4336-9AA6-C81EF887503B}" presName="compNode" presStyleCnt="0"/>
      <dgm:spPr/>
    </dgm:pt>
    <dgm:pt modelId="{9BA24344-0C56-4D69-9453-0C1F087D8131}" type="pres">
      <dgm:prSet presAssocID="{F9B2DB8D-2366-4336-9AA6-C81EF887503B}"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F698C405-320C-4FCB-9704-A39BB4F8BD13}" type="pres">
      <dgm:prSet presAssocID="{F9B2DB8D-2366-4336-9AA6-C81EF887503B}" presName="iconSpace" presStyleCnt="0"/>
      <dgm:spPr/>
    </dgm:pt>
    <dgm:pt modelId="{1478522A-3B12-41F8-BE66-84123A76C824}" type="pres">
      <dgm:prSet presAssocID="{F9B2DB8D-2366-4336-9AA6-C81EF887503B}" presName="parTx" presStyleLbl="revTx" presStyleIdx="2" presStyleCnt="4">
        <dgm:presLayoutVars>
          <dgm:chMax val="0"/>
          <dgm:chPref val="0"/>
        </dgm:presLayoutVars>
      </dgm:prSet>
      <dgm:spPr/>
    </dgm:pt>
    <dgm:pt modelId="{C14432B0-A56D-49C8-9497-10241D74668A}" type="pres">
      <dgm:prSet presAssocID="{F9B2DB8D-2366-4336-9AA6-C81EF887503B}" presName="txSpace" presStyleCnt="0"/>
      <dgm:spPr/>
    </dgm:pt>
    <dgm:pt modelId="{687DB2BA-8D99-4AB0-8DA5-184C7497F0DF}" type="pres">
      <dgm:prSet presAssocID="{F9B2DB8D-2366-4336-9AA6-C81EF887503B}" presName="desTx" presStyleLbl="revTx" presStyleIdx="3" presStyleCnt="4">
        <dgm:presLayoutVars/>
      </dgm:prSet>
      <dgm:spPr/>
    </dgm:pt>
  </dgm:ptLst>
  <dgm:cxnLst>
    <dgm:cxn modelId="{2218F009-B95F-45F5-A49B-64335E9390EF}" srcId="{745BE943-FD23-4FE5-A693-14AFF4D409E3}" destId="{A5A6AAD5-707F-4C23-981E-1DCDB6590708}" srcOrd="2" destOrd="0" parTransId="{17BB6683-9951-479A-A04D-EBA51009473A}" sibTransId="{29D21FDB-E8E5-42E8-B76D-E1E8558E836C}"/>
    <dgm:cxn modelId="{7C35A819-8816-5543-8514-B050145AA83A}" type="presOf" srcId="{257F6937-D2D2-45F7-A9B9-132EBFBF97F3}" destId="{90F54F22-47F0-4448-AA87-6E6943766F72}" srcOrd="0" destOrd="0" presId="urn:microsoft.com/office/officeart/2018/5/layout/CenteredIconLabelDescriptionList"/>
    <dgm:cxn modelId="{A2CF1024-B492-4E62-90F5-77E0E4F63329}" srcId="{257F6937-D2D2-45F7-A9B9-132EBFBF97F3}" destId="{F9B2DB8D-2366-4336-9AA6-C81EF887503B}" srcOrd="1" destOrd="0" parTransId="{B99EA096-0083-41E7-AD2B-463358475F36}" sibTransId="{01DE2486-15F2-4DF6-A5E1-4B8CA13549A1}"/>
    <dgm:cxn modelId="{5A143F31-2927-4934-8524-6982EBE69185}" srcId="{257F6937-D2D2-45F7-A9B9-132EBFBF97F3}" destId="{745BE943-FD23-4FE5-A693-14AFF4D409E3}" srcOrd="0" destOrd="0" parTransId="{188F8D58-550A-47E5-9486-901A37B8E847}" sibTransId="{BB942A15-5255-497F-80C1-E614F2681B7F}"/>
    <dgm:cxn modelId="{465E9E32-0647-2444-A5C5-B6C6B82AF9C9}" type="presOf" srcId="{B3B1AF6F-4026-4D51-A9DA-C8EE57D56BE8}" destId="{EF2E0EF8-7712-4EB5-876F-F5F5B5FC36DB}" srcOrd="0" destOrd="0" presId="urn:microsoft.com/office/officeart/2018/5/layout/CenteredIconLabelDescriptionList"/>
    <dgm:cxn modelId="{0DDF1C44-46AC-4053-B43F-1026BBB6FB5D}" srcId="{745BE943-FD23-4FE5-A693-14AFF4D409E3}" destId="{9D1639D1-E90D-4E3A-9BE7-4133E02BE138}" srcOrd="1" destOrd="0" parTransId="{B4BDED0B-5430-490E-A066-6A9FF1B78901}" sibTransId="{E05615AE-CCA5-423A-B024-1969E9738536}"/>
    <dgm:cxn modelId="{7E8B3B4D-6BA3-499A-BC14-483595E0AB22}" srcId="{F9B2DB8D-2366-4336-9AA6-C81EF887503B}" destId="{D2AEA3D7-4F42-4FAE-B840-CAD3E512F134}" srcOrd="1" destOrd="0" parTransId="{705BD2FC-983D-415D-9752-7AD898D63C84}" sibTransId="{01869ABF-B437-4279-9943-9F7CE3675329}"/>
    <dgm:cxn modelId="{C21D1472-CAAB-4536-AD94-BF87E256B2FC}" srcId="{745BE943-FD23-4FE5-A693-14AFF4D409E3}" destId="{B3B1AF6F-4026-4D51-A9DA-C8EE57D56BE8}" srcOrd="0" destOrd="0" parTransId="{8455CFB7-5DCA-4AC2-8C99-A5ADCA4F1264}" sibTransId="{A9DA746B-BE8D-4911-984F-1B40CF8ABE91}"/>
    <dgm:cxn modelId="{21C5787E-81C1-BA48-A546-A8E4D1E952FD}" type="presOf" srcId="{C7769D98-C8F8-48E7-9C0A-FA9392815A51}" destId="{687DB2BA-8D99-4AB0-8DA5-184C7497F0DF}" srcOrd="0" destOrd="2" presId="urn:microsoft.com/office/officeart/2018/5/layout/CenteredIconLabelDescriptionList"/>
    <dgm:cxn modelId="{44DFE691-AE38-1A46-9A7B-F4984B302B5E}" type="presOf" srcId="{A5A6AAD5-707F-4C23-981E-1DCDB6590708}" destId="{EF2E0EF8-7712-4EB5-876F-F5F5B5FC36DB}" srcOrd="0" destOrd="2" presId="urn:microsoft.com/office/officeart/2018/5/layout/CenteredIconLabelDescriptionList"/>
    <dgm:cxn modelId="{5C5510B9-C29A-BB48-9BA7-7BEC1C5E9A04}" type="presOf" srcId="{9D1639D1-E90D-4E3A-9BE7-4133E02BE138}" destId="{EF2E0EF8-7712-4EB5-876F-F5F5B5FC36DB}" srcOrd="0" destOrd="1" presId="urn:microsoft.com/office/officeart/2018/5/layout/CenteredIconLabelDescriptionList"/>
    <dgm:cxn modelId="{FE429EC8-D250-204D-9B57-070BC402C348}" type="presOf" srcId="{D2AEA3D7-4F42-4FAE-B840-CAD3E512F134}" destId="{687DB2BA-8D99-4AB0-8DA5-184C7497F0DF}" srcOrd="0" destOrd="1" presId="urn:microsoft.com/office/officeart/2018/5/layout/CenteredIconLabelDescriptionList"/>
    <dgm:cxn modelId="{77D18AE5-1E0F-4F71-AE71-D61C44BF8FC8}" srcId="{F9B2DB8D-2366-4336-9AA6-C81EF887503B}" destId="{C7769D98-C8F8-48E7-9C0A-FA9392815A51}" srcOrd="2" destOrd="0" parTransId="{A61EFD6B-58F3-4EE5-9332-DE4B5AA0665B}" sibTransId="{12D4A866-16FE-455C-B05B-1E1E23900523}"/>
    <dgm:cxn modelId="{7CCC3CE9-CCAA-1E4C-A816-FEB1DB6633F9}" type="presOf" srcId="{FFE8F592-C8E6-4D3B-BC46-0061405C199A}" destId="{687DB2BA-8D99-4AB0-8DA5-184C7497F0DF}" srcOrd="0" destOrd="0" presId="urn:microsoft.com/office/officeart/2018/5/layout/CenteredIconLabelDescriptionList"/>
    <dgm:cxn modelId="{BEE92FFB-2ECD-4F02-8C1F-822BEFA453AF}" srcId="{F9B2DB8D-2366-4336-9AA6-C81EF887503B}" destId="{FFE8F592-C8E6-4D3B-BC46-0061405C199A}" srcOrd="0" destOrd="0" parTransId="{1E45A636-7825-4A6F-8531-EA3ACA6D89A5}" sibTransId="{09FCCA3A-A49A-4A54-9B74-C2A510FB0A33}"/>
    <dgm:cxn modelId="{40E3A3FB-21D3-E947-A880-3634BE311711}" type="presOf" srcId="{745BE943-FD23-4FE5-A693-14AFF4D409E3}" destId="{367F7D6E-D9D1-4652-B4B3-FD24780C3C04}" srcOrd="0" destOrd="0" presId="urn:microsoft.com/office/officeart/2018/5/layout/CenteredIconLabelDescriptionList"/>
    <dgm:cxn modelId="{33C017FC-CBCC-7C4F-8402-7E503A70182A}" type="presOf" srcId="{F9B2DB8D-2366-4336-9AA6-C81EF887503B}" destId="{1478522A-3B12-41F8-BE66-84123A76C824}" srcOrd="0" destOrd="0" presId="urn:microsoft.com/office/officeart/2018/5/layout/CenteredIconLabelDescriptionList"/>
    <dgm:cxn modelId="{C7A9982C-70E8-A142-BD76-9BBF35331469}" type="presParOf" srcId="{90F54F22-47F0-4448-AA87-6E6943766F72}" destId="{7D4C6093-BA02-4838-9AE1-DC231B961E2E}" srcOrd="0" destOrd="0" presId="urn:microsoft.com/office/officeart/2018/5/layout/CenteredIconLabelDescriptionList"/>
    <dgm:cxn modelId="{7A0F01D1-84DE-F847-8EEF-50968B09C458}" type="presParOf" srcId="{7D4C6093-BA02-4838-9AE1-DC231B961E2E}" destId="{529E8EA5-B8F1-410D-9D92-68D4326B2206}" srcOrd="0" destOrd="0" presId="urn:microsoft.com/office/officeart/2018/5/layout/CenteredIconLabelDescriptionList"/>
    <dgm:cxn modelId="{652A062F-1576-B941-8F30-4D043C4FE4A9}" type="presParOf" srcId="{7D4C6093-BA02-4838-9AE1-DC231B961E2E}" destId="{66132C0F-F8E9-42E2-AF92-1A67F489C455}" srcOrd="1" destOrd="0" presId="urn:microsoft.com/office/officeart/2018/5/layout/CenteredIconLabelDescriptionList"/>
    <dgm:cxn modelId="{564E6878-3792-B04B-B75C-B056272ED873}" type="presParOf" srcId="{7D4C6093-BA02-4838-9AE1-DC231B961E2E}" destId="{367F7D6E-D9D1-4652-B4B3-FD24780C3C04}" srcOrd="2" destOrd="0" presId="urn:microsoft.com/office/officeart/2018/5/layout/CenteredIconLabelDescriptionList"/>
    <dgm:cxn modelId="{E32F2370-177A-654C-BBB3-45FCE6D6EFF0}" type="presParOf" srcId="{7D4C6093-BA02-4838-9AE1-DC231B961E2E}" destId="{ABEF71E5-2724-4009-9623-F8F336B0A87F}" srcOrd="3" destOrd="0" presId="urn:microsoft.com/office/officeart/2018/5/layout/CenteredIconLabelDescriptionList"/>
    <dgm:cxn modelId="{F278C0EA-7BA6-164E-94FF-8680934280B8}" type="presParOf" srcId="{7D4C6093-BA02-4838-9AE1-DC231B961E2E}" destId="{EF2E0EF8-7712-4EB5-876F-F5F5B5FC36DB}" srcOrd="4" destOrd="0" presId="urn:microsoft.com/office/officeart/2018/5/layout/CenteredIconLabelDescriptionList"/>
    <dgm:cxn modelId="{330095C3-E961-284E-8041-000BF0ABAD4B}" type="presParOf" srcId="{90F54F22-47F0-4448-AA87-6E6943766F72}" destId="{D1CCA5C5-F423-459B-ACF8-9D0D9023ED15}" srcOrd="1" destOrd="0" presId="urn:microsoft.com/office/officeart/2018/5/layout/CenteredIconLabelDescriptionList"/>
    <dgm:cxn modelId="{3E55F6EA-D4A3-8847-A075-85EF6AFB1FEF}" type="presParOf" srcId="{90F54F22-47F0-4448-AA87-6E6943766F72}" destId="{A7C78ECA-32CC-4490-B923-6F7CC47B18EE}" srcOrd="2" destOrd="0" presId="urn:microsoft.com/office/officeart/2018/5/layout/CenteredIconLabelDescriptionList"/>
    <dgm:cxn modelId="{591DAA4B-ACE0-F043-864A-87A06347D533}" type="presParOf" srcId="{A7C78ECA-32CC-4490-B923-6F7CC47B18EE}" destId="{9BA24344-0C56-4D69-9453-0C1F087D8131}" srcOrd="0" destOrd="0" presId="urn:microsoft.com/office/officeart/2018/5/layout/CenteredIconLabelDescriptionList"/>
    <dgm:cxn modelId="{3689AD8E-1318-304B-A81A-4014E4DBC50E}" type="presParOf" srcId="{A7C78ECA-32CC-4490-B923-6F7CC47B18EE}" destId="{F698C405-320C-4FCB-9704-A39BB4F8BD13}" srcOrd="1" destOrd="0" presId="urn:microsoft.com/office/officeart/2018/5/layout/CenteredIconLabelDescriptionList"/>
    <dgm:cxn modelId="{95A46049-926B-9841-A6DA-0C8E00D60CE0}" type="presParOf" srcId="{A7C78ECA-32CC-4490-B923-6F7CC47B18EE}" destId="{1478522A-3B12-41F8-BE66-84123A76C824}" srcOrd="2" destOrd="0" presId="urn:microsoft.com/office/officeart/2018/5/layout/CenteredIconLabelDescriptionList"/>
    <dgm:cxn modelId="{6D69104D-906C-B843-8DFF-47DEA7FB3920}" type="presParOf" srcId="{A7C78ECA-32CC-4490-B923-6F7CC47B18EE}" destId="{C14432B0-A56D-49C8-9497-10241D74668A}" srcOrd="3" destOrd="0" presId="urn:microsoft.com/office/officeart/2018/5/layout/CenteredIconLabelDescriptionList"/>
    <dgm:cxn modelId="{BA275E3A-DC03-3848-8B90-CB67BAF36D7B}" type="presParOf" srcId="{A7C78ECA-32CC-4490-B923-6F7CC47B18EE}" destId="{687DB2BA-8D99-4AB0-8DA5-184C7497F0D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1F242-62BB-4311-9D3D-36055B7EC3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79FBCA-42E1-44A2-BD0A-CA6E50C6B31B}">
      <dgm:prSet/>
      <dgm:spPr/>
      <dgm:t>
        <a:bodyPr/>
        <a:lstStyle/>
        <a:p>
          <a:r>
            <a:rPr lang="en-US" baseline="0" dirty="0"/>
            <a:t>The 2024 Proposal &amp; Award Policies &amp; Procedures Guide (PAPPG) requirements</a:t>
          </a:r>
          <a:endParaRPr lang="en-US" dirty="0"/>
        </a:p>
      </dgm:t>
    </dgm:pt>
    <dgm:pt modelId="{39A7F554-297C-4B55-93F1-C1232112CD0D}" type="parTrans" cxnId="{155CD931-06B8-4B90-9970-469E5EB8F9F8}">
      <dgm:prSet/>
      <dgm:spPr/>
      <dgm:t>
        <a:bodyPr/>
        <a:lstStyle/>
        <a:p>
          <a:endParaRPr lang="en-US"/>
        </a:p>
      </dgm:t>
    </dgm:pt>
    <dgm:pt modelId="{A0C8A0FC-2493-4C29-B455-0E64BD46265E}" type="sibTrans" cxnId="{155CD931-06B8-4B90-9970-469E5EB8F9F8}">
      <dgm:prSet/>
      <dgm:spPr/>
      <dgm:t>
        <a:bodyPr/>
        <a:lstStyle/>
        <a:p>
          <a:endParaRPr lang="en-US"/>
        </a:p>
      </dgm:t>
    </dgm:pt>
    <dgm:pt modelId="{245AE839-1086-40D9-A3FA-17F4F3B04E07}">
      <dgm:prSet/>
      <dgm:spPr/>
      <dgm:t>
        <a:bodyPr/>
        <a:lstStyle/>
        <a:p>
          <a:r>
            <a:rPr lang="en-US" baseline="0"/>
            <a:t>Policy Notice: Supplement 1 requirements</a:t>
          </a:r>
          <a:endParaRPr lang="en-US"/>
        </a:p>
      </dgm:t>
    </dgm:pt>
    <dgm:pt modelId="{E877EF39-5744-4928-B152-2845A616A6E3}" type="parTrans" cxnId="{502DB900-2060-477D-B26D-2968E9A586D6}">
      <dgm:prSet/>
      <dgm:spPr/>
      <dgm:t>
        <a:bodyPr/>
        <a:lstStyle/>
        <a:p>
          <a:endParaRPr lang="en-US"/>
        </a:p>
      </dgm:t>
    </dgm:pt>
    <dgm:pt modelId="{CC388E73-BDD6-4EDF-B7FF-5A883FA6E64C}" type="sibTrans" cxnId="{502DB900-2060-477D-B26D-2968E9A586D6}">
      <dgm:prSet/>
      <dgm:spPr/>
      <dgm:t>
        <a:bodyPr/>
        <a:lstStyle/>
        <a:p>
          <a:endParaRPr lang="en-US"/>
        </a:p>
      </dgm:t>
    </dgm:pt>
    <dgm:pt modelId="{6D6ACCD9-781A-4134-B2AD-574E3D58745B}">
      <dgm:prSet/>
      <dgm:spPr/>
      <dgm:t>
        <a:bodyPr/>
        <a:lstStyle/>
        <a:p>
          <a:r>
            <a:rPr lang="en-US" baseline="0"/>
            <a:t>Policy Notice: Supplement 2 requirements</a:t>
          </a:r>
          <a:endParaRPr lang="en-US"/>
        </a:p>
      </dgm:t>
    </dgm:pt>
    <dgm:pt modelId="{B6AF6E41-2267-4084-B78F-0654ED542B46}" type="parTrans" cxnId="{7AAAE413-F0C6-48B9-B288-A0C0750B643E}">
      <dgm:prSet/>
      <dgm:spPr/>
      <dgm:t>
        <a:bodyPr/>
        <a:lstStyle/>
        <a:p>
          <a:endParaRPr lang="en-US"/>
        </a:p>
      </dgm:t>
    </dgm:pt>
    <dgm:pt modelId="{8B4BAD29-B71A-4AA7-B366-EB0C6EFEA412}" type="sibTrans" cxnId="{7AAAE413-F0C6-48B9-B288-A0C0750B643E}">
      <dgm:prSet/>
      <dgm:spPr/>
      <dgm:t>
        <a:bodyPr/>
        <a:lstStyle/>
        <a:p>
          <a:endParaRPr lang="en-US"/>
        </a:p>
      </dgm:t>
    </dgm:pt>
    <dgm:pt modelId="{F83C5980-6440-C346-9C6A-699B964B5AFB}" type="pres">
      <dgm:prSet presAssocID="{6611F242-62BB-4311-9D3D-36055B7EC33E}" presName="linear" presStyleCnt="0">
        <dgm:presLayoutVars>
          <dgm:animLvl val="lvl"/>
          <dgm:resizeHandles val="exact"/>
        </dgm:presLayoutVars>
      </dgm:prSet>
      <dgm:spPr/>
    </dgm:pt>
    <dgm:pt modelId="{A40DF2E6-EDD1-9543-8ADB-C64C14ABB5DD}" type="pres">
      <dgm:prSet presAssocID="{E679FBCA-42E1-44A2-BD0A-CA6E50C6B31B}" presName="parentText" presStyleLbl="node1" presStyleIdx="0" presStyleCnt="3">
        <dgm:presLayoutVars>
          <dgm:chMax val="0"/>
          <dgm:bulletEnabled val="1"/>
        </dgm:presLayoutVars>
      </dgm:prSet>
      <dgm:spPr/>
    </dgm:pt>
    <dgm:pt modelId="{E6A6DDA2-2FF6-C54D-978A-EC0FE791C96F}" type="pres">
      <dgm:prSet presAssocID="{A0C8A0FC-2493-4C29-B455-0E64BD46265E}" presName="spacer" presStyleCnt="0"/>
      <dgm:spPr/>
    </dgm:pt>
    <dgm:pt modelId="{27ECAF56-C831-5342-8125-3EBD6AD58DA3}" type="pres">
      <dgm:prSet presAssocID="{245AE839-1086-40D9-A3FA-17F4F3B04E07}" presName="parentText" presStyleLbl="node1" presStyleIdx="1" presStyleCnt="3">
        <dgm:presLayoutVars>
          <dgm:chMax val="0"/>
          <dgm:bulletEnabled val="1"/>
        </dgm:presLayoutVars>
      </dgm:prSet>
      <dgm:spPr/>
    </dgm:pt>
    <dgm:pt modelId="{4A1C4BEC-5EA0-B94C-9BBC-0AAE0A2F167A}" type="pres">
      <dgm:prSet presAssocID="{CC388E73-BDD6-4EDF-B7FF-5A883FA6E64C}" presName="spacer" presStyleCnt="0"/>
      <dgm:spPr/>
    </dgm:pt>
    <dgm:pt modelId="{676F9F24-2F35-C347-AC72-51CA43539EE9}" type="pres">
      <dgm:prSet presAssocID="{6D6ACCD9-781A-4134-B2AD-574E3D58745B}" presName="parentText" presStyleLbl="node1" presStyleIdx="2" presStyleCnt="3">
        <dgm:presLayoutVars>
          <dgm:chMax val="0"/>
          <dgm:bulletEnabled val="1"/>
        </dgm:presLayoutVars>
      </dgm:prSet>
      <dgm:spPr/>
    </dgm:pt>
  </dgm:ptLst>
  <dgm:cxnLst>
    <dgm:cxn modelId="{502DB900-2060-477D-B26D-2968E9A586D6}" srcId="{6611F242-62BB-4311-9D3D-36055B7EC33E}" destId="{245AE839-1086-40D9-A3FA-17F4F3B04E07}" srcOrd="1" destOrd="0" parTransId="{E877EF39-5744-4928-B152-2845A616A6E3}" sibTransId="{CC388E73-BDD6-4EDF-B7FF-5A883FA6E64C}"/>
    <dgm:cxn modelId="{3165B40E-A473-B14B-8669-AD9D51AA423E}" type="presOf" srcId="{6D6ACCD9-781A-4134-B2AD-574E3D58745B}" destId="{676F9F24-2F35-C347-AC72-51CA43539EE9}" srcOrd="0" destOrd="0" presId="urn:microsoft.com/office/officeart/2005/8/layout/vList2"/>
    <dgm:cxn modelId="{7AAAE413-F0C6-48B9-B288-A0C0750B643E}" srcId="{6611F242-62BB-4311-9D3D-36055B7EC33E}" destId="{6D6ACCD9-781A-4134-B2AD-574E3D58745B}" srcOrd="2" destOrd="0" parTransId="{B6AF6E41-2267-4084-B78F-0654ED542B46}" sibTransId="{8B4BAD29-B71A-4AA7-B366-EB0C6EFEA412}"/>
    <dgm:cxn modelId="{155CD931-06B8-4B90-9970-469E5EB8F9F8}" srcId="{6611F242-62BB-4311-9D3D-36055B7EC33E}" destId="{E679FBCA-42E1-44A2-BD0A-CA6E50C6B31B}" srcOrd="0" destOrd="0" parTransId="{39A7F554-297C-4B55-93F1-C1232112CD0D}" sibTransId="{A0C8A0FC-2493-4C29-B455-0E64BD46265E}"/>
    <dgm:cxn modelId="{871B6D49-E548-CF45-9BAA-C5416719B8BF}" type="presOf" srcId="{245AE839-1086-40D9-A3FA-17F4F3B04E07}" destId="{27ECAF56-C831-5342-8125-3EBD6AD58DA3}" srcOrd="0" destOrd="0" presId="urn:microsoft.com/office/officeart/2005/8/layout/vList2"/>
    <dgm:cxn modelId="{73AE165C-6364-8848-B41B-A1301DA4A062}" type="presOf" srcId="{E679FBCA-42E1-44A2-BD0A-CA6E50C6B31B}" destId="{A40DF2E6-EDD1-9543-8ADB-C64C14ABB5DD}" srcOrd="0" destOrd="0" presId="urn:microsoft.com/office/officeart/2005/8/layout/vList2"/>
    <dgm:cxn modelId="{554116D3-CA84-3344-B5BE-A0DE718E3215}" type="presOf" srcId="{6611F242-62BB-4311-9D3D-36055B7EC33E}" destId="{F83C5980-6440-C346-9C6A-699B964B5AFB}" srcOrd="0" destOrd="0" presId="urn:microsoft.com/office/officeart/2005/8/layout/vList2"/>
    <dgm:cxn modelId="{1822EE87-1587-7748-8326-B1515D1885B6}" type="presParOf" srcId="{F83C5980-6440-C346-9C6A-699B964B5AFB}" destId="{A40DF2E6-EDD1-9543-8ADB-C64C14ABB5DD}" srcOrd="0" destOrd="0" presId="urn:microsoft.com/office/officeart/2005/8/layout/vList2"/>
    <dgm:cxn modelId="{D2F60749-822E-D64F-AD04-5CDE5C5B7384}" type="presParOf" srcId="{F83C5980-6440-C346-9C6A-699B964B5AFB}" destId="{E6A6DDA2-2FF6-C54D-978A-EC0FE791C96F}" srcOrd="1" destOrd="0" presId="urn:microsoft.com/office/officeart/2005/8/layout/vList2"/>
    <dgm:cxn modelId="{5A00F491-6872-C04B-93D0-47A47C99967C}" type="presParOf" srcId="{F83C5980-6440-C346-9C6A-699B964B5AFB}" destId="{27ECAF56-C831-5342-8125-3EBD6AD58DA3}" srcOrd="2" destOrd="0" presId="urn:microsoft.com/office/officeart/2005/8/layout/vList2"/>
    <dgm:cxn modelId="{00562782-82EE-0540-8232-A95ADF206A6B}" type="presParOf" srcId="{F83C5980-6440-C346-9C6A-699B964B5AFB}" destId="{4A1C4BEC-5EA0-B94C-9BBC-0AAE0A2F167A}" srcOrd="3" destOrd="0" presId="urn:microsoft.com/office/officeart/2005/8/layout/vList2"/>
    <dgm:cxn modelId="{20112138-13D5-194B-AEF5-A6CF499DC029}" type="presParOf" srcId="{F83C5980-6440-C346-9C6A-699B964B5AFB}" destId="{676F9F24-2F35-C347-AC72-51CA43539EE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CFCCC0-6285-4F75-A32D-D914ABFA979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E359488-77DF-4FC5-997B-31871D481894}">
      <dgm:prSet/>
      <dgm:spPr/>
      <dgm:t>
        <a:bodyPr/>
        <a:lstStyle/>
        <a:p>
          <a:pPr>
            <a:lnSpc>
              <a:spcPct val="100000"/>
            </a:lnSpc>
          </a:pPr>
          <a:r>
            <a:rPr lang="en-US" baseline="0" dirty="0"/>
            <a:t>Ensure all data supporting publications is shared at the time of publication</a:t>
          </a:r>
          <a:endParaRPr lang="en-US" dirty="0"/>
        </a:p>
      </dgm:t>
    </dgm:pt>
    <dgm:pt modelId="{830C27EE-3F68-4159-8860-45719B4A06CE}" type="parTrans" cxnId="{E2B9400A-E849-43BB-99B9-4C93C0BC6460}">
      <dgm:prSet/>
      <dgm:spPr/>
      <dgm:t>
        <a:bodyPr/>
        <a:lstStyle/>
        <a:p>
          <a:endParaRPr lang="en-US"/>
        </a:p>
      </dgm:t>
    </dgm:pt>
    <dgm:pt modelId="{239DBBC0-8412-4F8A-B9CC-F6A13BC9BAD0}" type="sibTrans" cxnId="{E2B9400A-E849-43BB-99B9-4C93C0BC6460}">
      <dgm:prSet/>
      <dgm:spPr/>
      <dgm:t>
        <a:bodyPr/>
        <a:lstStyle/>
        <a:p>
          <a:endParaRPr lang="en-US"/>
        </a:p>
      </dgm:t>
    </dgm:pt>
    <dgm:pt modelId="{0078CE71-897F-412A-B2C2-B9653BAD148F}">
      <dgm:prSet/>
      <dgm:spPr/>
      <dgm:t>
        <a:bodyPr/>
        <a:lstStyle/>
        <a:p>
          <a:pPr>
            <a:lnSpc>
              <a:spcPct val="100000"/>
            </a:lnSpc>
          </a:pPr>
          <a:r>
            <a:rPr lang="en-US" baseline="0"/>
            <a:t>Financial assistance awarded on or after December 8, 2025</a:t>
          </a:r>
          <a:endParaRPr lang="en-US"/>
        </a:p>
      </dgm:t>
    </dgm:pt>
    <dgm:pt modelId="{966EE713-40ED-4EF0-A283-08EEE6451F81}" type="parTrans" cxnId="{68410A6D-7FE2-4C27-B93C-2929240C2BDB}">
      <dgm:prSet/>
      <dgm:spPr/>
      <dgm:t>
        <a:bodyPr/>
        <a:lstStyle/>
        <a:p>
          <a:endParaRPr lang="en-US"/>
        </a:p>
      </dgm:t>
    </dgm:pt>
    <dgm:pt modelId="{5CAEB89D-464A-4194-900F-9A33402E42E7}" type="sibTrans" cxnId="{68410A6D-7FE2-4C27-B93C-2929240C2BDB}">
      <dgm:prSet/>
      <dgm:spPr/>
      <dgm:t>
        <a:bodyPr/>
        <a:lstStyle/>
        <a:p>
          <a:endParaRPr lang="en-US"/>
        </a:p>
      </dgm:t>
    </dgm:pt>
    <dgm:pt modelId="{FD039B40-E8A6-4116-8656-1CDB1A44DF2E}">
      <dgm:prSet/>
      <dgm:spPr/>
      <dgm:t>
        <a:bodyPr/>
        <a:lstStyle/>
        <a:p>
          <a:pPr>
            <a:lnSpc>
              <a:spcPct val="100000"/>
            </a:lnSpc>
          </a:pPr>
          <a:r>
            <a:rPr lang="en-US" baseline="0" dirty="0"/>
            <a:t>Ensure author accepted manuscript (AAM) or version of record (VOR) is added to NSF PAR at or before time of publication </a:t>
          </a:r>
          <a:endParaRPr lang="en-US" dirty="0"/>
        </a:p>
      </dgm:t>
    </dgm:pt>
    <dgm:pt modelId="{22A790D1-DFF7-40B7-98C1-C50BD7C123E6}" type="parTrans" cxnId="{C998F28F-4948-4A69-8B80-F4915993DA2B}">
      <dgm:prSet/>
      <dgm:spPr/>
      <dgm:t>
        <a:bodyPr/>
        <a:lstStyle/>
        <a:p>
          <a:endParaRPr lang="en-US"/>
        </a:p>
      </dgm:t>
    </dgm:pt>
    <dgm:pt modelId="{90D90E8B-8C2E-4533-985A-DCC1E476E7DA}" type="sibTrans" cxnId="{C998F28F-4948-4A69-8B80-F4915993DA2B}">
      <dgm:prSet/>
      <dgm:spPr/>
      <dgm:t>
        <a:bodyPr/>
        <a:lstStyle/>
        <a:p>
          <a:endParaRPr lang="en-US"/>
        </a:p>
      </dgm:t>
    </dgm:pt>
    <dgm:pt modelId="{D359D32F-6D34-4EDC-A4F5-531409F56F57}">
      <dgm:prSet/>
      <dgm:spPr/>
      <dgm:t>
        <a:bodyPr/>
        <a:lstStyle/>
        <a:p>
          <a:pPr>
            <a:lnSpc>
              <a:spcPct val="100000"/>
            </a:lnSpc>
          </a:pPr>
          <a:r>
            <a:rPr lang="en-US" baseline="0" dirty="0"/>
            <a:t>Financial assistance awarded on or after January 22, 2026</a:t>
          </a:r>
          <a:endParaRPr lang="en-US" dirty="0"/>
        </a:p>
      </dgm:t>
    </dgm:pt>
    <dgm:pt modelId="{E329A27F-358F-418F-9577-30DBD246BDE9}" type="parTrans" cxnId="{B168588F-2B35-4FFB-8F1A-2E9A1C82AD38}">
      <dgm:prSet/>
      <dgm:spPr/>
      <dgm:t>
        <a:bodyPr/>
        <a:lstStyle/>
        <a:p>
          <a:endParaRPr lang="en-US"/>
        </a:p>
      </dgm:t>
    </dgm:pt>
    <dgm:pt modelId="{0B869159-5B1B-4D9D-A171-055A5409F4A6}" type="sibTrans" cxnId="{B168588F-2B35-4FFB-8F1A-2E9A1C82AD38}">
      <dgm:prSet/>
      <dgm:spPr/>
      <dgm:t>
        <a:bodyPr/>
        <a:lstStyle/>
        <a:p>
          <a:endParaRPr lang="en-US"/>
        </a:p>
      </dgm:t>
    </dgm:pt>
    <dgm:pt modelId="{731A5915-C9C4-4408-9885-6940A3AF91C6}">
      <dgm:prSet/>
      <dgm:spPr/>
      <dgm:t>
        <a:bodyPr/>
        <a:lstStyle/>
        <a:p>
          <a:pPr>
            <a:lnSpc>
              <a:spcPct val="100000"/>
            </a:lnSpc>
          </a:pPr>
          <a:r>
            <a:rPr lang="en-US" baseline="0" dirty="0"/>
            <a:t>Will receive a persistent identifier (PID) as proof of deposit</a:t>
          </a:r>
          <a:endParaRPr lang="en-US" dirty="0"/>
        </a:p>
      </dgm:t>
    </dgm:pt>
    <dgm:pt modelId="{3F46C341-7499-463C-83DF-77E3D23ECA07}" type="parTrans" cxnId="{F153C166-85B1-4109-ACDD-02A81554C7B3}">
      <dgm:prSet/>
      <dgm:spPr/>
      <dgm:t>
        <a:bodyPr/>
        <a:lstStyle/>
        <a:p>
          <a:endParaRPr lang="en-US"/>
        </a:p>
      </dgm:t>
    </dgm:pt>
    <dgm:pt modelId="{3F0047D6-C325-4CEE-8F3D-FF3D8FA45F83}" type="sibTrans" cxnId="{F153C166-85B1-4109-ACDD-02A81554C7B3}">
      <dgm:prSet/>
      <dgm:spPr/>
      <dgm:t>
        <a:bodyPr/>
        <a:lstStyle/>
        <a:p>
          <a:endParaRPr lang="en-US"/>
        </a:p>
      </dgm:t>
    </dgm:pt>
    <dgm:pt modelId="{981A158E-46FF-4720-A91E-EE2C66243F6C}" type="pres">
      <dgm:prSet presAssocID="{3BCFCCC0-6285-4F75-A32D-D914ABFA979E}" presName="root" presStyleCnt="0">
        <dgm:presLayoutVars>
          <dgm:dir/>
          <dgm:resizeHandles val="exact"/>
        </dgm:presLayoutVars>
      </dgm:prSet>
      <dgm:spPr/>
    </dgm:pt>
    <dgm:pt modelId="{E7DE8742-8275-438A-996B-049C35946EAB}" type="pres">
      <dgm:prSet presAssocID="{EE359488-77DF-4FC5-997B-31871D481894}" presName="compNode" presStyleCnt="0"/>
      <dgm:spPr/>
    </dgm:pt>
    <dgm:pt modelId="{06B2B7D5-2B5F-4753-B645-ECBB5702305B}" type="pres">
      <dgm:prSet presAssocID="{EE359488-77DF-4FC5-997B-31871D481894}" presName="bgRect" presStyleLbl="bgShp" presStyleIdx="0" presStyleCnt="2"/>
      <dgm:spPr/>
    </dgm:pt>
    <dgm:pt modelId="{81F9B8BF-AAA2-46B3-9D91-7A1B40DB8076}" type="pres">
      <dgm:prSet presAssocID="{EE359488-77DF-4FC5-997B-31871D481894}"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ooks"/>
        </a:ext>
      </dgm:extLst>
    </dgm:pt>
    <dgm:pt modelId="{7C7275FC-802E-44D2-B8F8-2084E9143D0E}" type="pres">
      <dgm:prSet presAssocID="{EE359488-77DF-4FC5-997B-31871D481894}" presName="spaceRect" presStyleCnt="0"/>
      <dgm:spPr/>
    </dgm:pt>
    <dgm:pt modelId="{D1362C5D-343E-49F4-9593-1889102F72F8}" type="pres">
      <dgm:prSet presAssocID="{EE359488-77DF-4FC5-997B-31871D481894}" presName="parTx" presStyleLbl="revTx" presStyleIdx="0" presStyleCnt="4">
        <dgm:presLayoutVars>
          <dgm:chMax val="0"/>
          <dgm:chPref val="0"/>
        </dgm:presLayoutVars>
      </dgm:prSet>
      <dgm:spPr/>
    </dgm:pt>
    <dgm:pt modelId="{469B9B3D-7A66-442B-84D4-290AFBD60BD2}" type="pres">
      <dgm:prSet presAssocID="{EE359488-77DF-4FC5-997B-31871D481894}" presName="desTx" presStyleLbl="revTx" presStyleIdx="1" presStyleCnt="4">
        <dgm:presLayoutVars/>
      </dgm:prSet>
      <dgm:spPr/>
    </dgm:pt>
    <dgm:pt modelId="{1A294236-6ECD-4833-AB19-290EB94D49F2}" type="pres">
      <dgm:prSet presAssocID="{239DBBC0-8412-4F8A-B9CC-F6A13BC9BAD0}" presName="sibTrans" presStyleCnt="0"/>
      <dgm:spPr/>
    </dgm:pt>
    <dgm:pt modelId="{29545160-A954-4C06-A763-0DD3DC251225}" type="pres">
      <dgm:prSet presAssocID="{FD039B40-E8A6-4116-8656-1CDB1A44DF2E}" presName="compNode" presStyleCnt="0"/>
      <dgm:spPr/>
    </dgm:pt>
    <dgm:pt modelId="{BD9C664A-19D9-4BE7-8718-EFDD6F15F66E}" type="pres">
      <dgm:prSet presAssocID="{FD039B40-E8A6-4116-8656-1CDB1A44DF2E}" presName="bgRect" presStyleLbl="bgShp" presStyleIdx="1" presStyleCnt="2"/>
      <dgm:spPr/>
    </dgm:pt>
    <dgm:pt modelId="{0114E164-2247-4F36-B086-56644ECE903E}" type="pres">
      <dgm:prSet presAssocID="{FD039B40-E8A6-4116-8656-1CDB1A44DF2E}"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975CAC7D-5A06-4151-92A2-927A7DF7CDE0}" type="pres">
      <dgm:prSet presAssocID="{FD039B40-E8A6-4116-8656-1CDB1A44DF2E}" presName="spaceRect" presStyleCnt="0"/>
      <dgm:spPr/>
    </dgm:pt>
    <dgm:pt modelId="{532D3703-A977-48A7-985B-522814675446}" type="pres">
      <dgm:prSet presAssocID="{FD039B40-E8A6-4116-8656-1CDB1A44DF2E}" presName="parTx" presStyleLbl="revTx" presStyleIdx="2" presStyleCnt="4">
        <dgm:presLayoutVars>
          <dgm:chMax val="0"/>
          <dgm:chPref val="0"/>
        </dgm:presLayoutVars>
      </dgm:prSet>
      <dgm:spPr/>
    </dgm:pt>
    <dgm:pt modelId="{9871ABA2-0BE8-4EEA-AC05-0704C5F5806B}" type="pres">
      <dgm:prSet presAssocID="{FD039B40-E8A6-4116-8656-1CDB1A44DF2E}" presName="desTx" presStyleLbl="revTx" presStyleIdx="3" presStyleCnt="4">
        <dgm:presLayoutVars/>
      </dgm:prSet>
      <dgm:spPr/>
    </dgm:pt>
  </dgm:ptLst>
  <dgm:cxnLst>
    <dgm:cxn modelId="{E2B9400A-E849-43BB-99B9-4C93C0BC6460}" srcId="{3BCFCCC0-6285-4F75-A32D-D914ABFA979E}" destId="{EE359488-77DF-4FC5-997B-31871D481894}" srcOrd="0" destOrd="0" parTransId="{830C27EE-3F68-4159-8860-45719B4A06CE}" sibTransId="{239DBBC0-8412-4F8A-B9CC-F6A13BC9BAD0}"/>
    <dgm:cxn modelId="{B9569614-96EA-42CE-9DAF-1168C6380451}" type="presOf" srcId="{EE359488-77DF-4FC5-997B-31871D481894}" destId="{D1362C5D-343E-49F4-9593-1889102F72F8}" srcOrd="0" destOrd="0" presId="urn:microsoft.com/office/officeart/2018/2/layout/IconVerticalSolidList"/>
    <dgm:cxn modelId="{44DF1E37-13D1-4AF9-9506-F2C8816B5C81}" type="presOf" srcId="{731A5915-C9C4-4408-9885-6940A3AF91C6}" destId="{9871ABA2-0BE8-4EEA-AC05-0704C5F5806B}" srcOrd="0" destOrd="1" presId="urn:microsoft.com/office/officeart/2018/2/layout/IconVerticalSolidList"/>
    <dgm:cxn modelId="{FD45BD3F-65A9-4291-87D9-9A72721D819B}" type="presOf" srcId="{FD039B40-E8A6-4116-8656-1CDB1A44DF2E}" destId="{532D3703-A977-48A7-985B-522814675446}" srcOrd="0" destOrd="0" presId="urn:microsoft.com/office/officeart/2018/2/layout/IconVerticalSolidList"/>
    <dgm:cxn modelId="{C2380951-7AD0-4E1A-B0ED-1B84F2D17DDA}" type="presOf" srcId="{D359D32F-6D34-4EDC-A4F5-531409F56F57}" destId="{9871ABA2-0BE8-4EEA-AC05-0704C5F5806B}" srcOrd="0" destOrd="0" presId="urn:microsoft.com/office/officeart/2018/2/layout/IconVerticalSolidList"/>
    <dgm:cxn modelId="{F153C166-85B1-4109-ACDD-02A81554C7B3}" srcId="{FD039B40-E8A6-4116-8656-1CDB1A44DF2E}" destId="{731A5915-C9C4-4408-9885-6940A3AF91C6}" srcOrd="1" destOrd="0" parTransId="{3F46C341-7499-463C-83DF-77E3D23ECA07}" sibTransId="{3F0047D6-C325-4CEE-8F3D-FF3D8FA45F83}"/>
    <dgm:cxn modelId="{68410A6D-7FE2-4C27-B93C-2929240C2BDB}" srcId="{EE359488-77DF-4FC5-997B-31871D481894}" destId="{0078CE71-897F-412A-B2C2-B9653BAD148F}" srcOrd="0" destOrd="0" parTransId="{966EE713-40ED-4EF0-A283-08EEE6451F81}" sibTransId="{5CAEB89D-464A-4194-900F-9A33402E42E7}"/>
    <dgm:cxn modelId="{B168588F-2B35-4FFB-8F1A-2E9A1C82AD38}" srcId="{FD039B40-E8A6-4116-8656-1CDB1A44DF2E}" destId="{D359D32F-6D34-4EDC-A4F5-531409F56F57}" srcOrd="0" destOrd="0" parTransId="{E329A27F-358F-418F-9577-30DBD246BDE9}" sibTransId="{0B869159-5B1B-4D9D-A171-055A5409F4A6}"/>
    <dgm:cxn modelId="{C998F28F-4948-4A69-8B80-F4915993DA2B}" srcId="{3BCFCCC0-6285-4F75-A32D-D914ABFA979E}" destId="{FD039B40-E8A6-4116-8656-1CDB1A44DF2E}" srcOrd="1" destOrd="0" parTransId="{22A790D1-DFF7-40B7-98C1-C50BD7C123E6}" sibTransId="{90D90E8B-8C2E-4533-985A-DCC1E476E7DA}"/>
    <dgm:cxn modelId="{7D0837C1-4E11-43EC-8EE7-A749B2F86237}" type="presOf" srcId="{3BCFCCC0-6285-4F75-A32D-D914ABFA979E}" destId="{981A158E-46FF-4720-A91E-EE2C66243F6C}" srcOrd="0" destOrd="0" presId="urn:microsoft.com/office/officeart/2018/2/layout/IconVerticalSolidList"/>
    <dgm:cxn modelId="{7F4692C8-E67F-452C-B6CB-B433236E7AAE}" type="presOf" srcId="{0078CE71-897F-412A-B2C2-B9653BAD148F}" destId="{469B9B3D-7A66-442B-84D4-290AFBD60BD2}" srcOrd="0" destOrd="0" presId="urn:microsoft.com/office/officeart/2018/2/layout/IconVerticalSolidList"/>
    <dgm:cxn modelId="{8ACEC6E2-B934-436C-A899-9F54AB0635F0}" type="presParOf" srcId="{981A158E-46FF-4720-A91E-EE2C66243F6C}" destId="{E7DE8742-8275-438A-996B-049C35946EAB}" srcOrd="0" destOrd="0" presId="urn:microsoft.com/office/officeart/2018/2/layout/IconVerticalSolidList"/>
    <dgm:cxn modelId="{3A06BB5C-8675-4F25-83BC-B7EE9FECE5FC}" type="presParOf" srcId="{E7DE8742-8275-438A-996B-049C35946EAB}" destId="{06B2B7D5-2B5F-4753-B645-ECBB5702305B}" srcOrd="0" destOrd="0" presId="urn:microsoft.com/office/officeart/2018/2/layout/IconVerticalSolidList"/>
    <dgm:cxn modelId="{41850E7E-EF87-4194-8102-C0579A3B5BC5}" type="presParOf" srcId="{E7DE8742-8275-438A-996B-049C35946EAB}" destId="{81F9B8BF-AAA2-46B3-9D91-7A1B40DB8076}" srcOrd="1" destOrd="0" presId="urn:microsoft.com/office/officeart/2018/2/layout/IconVerticalSolidList"/>
    <dgm:cxn modelId="{A321B4F6-AD7F-41E1-B4CB-4B8B2F162663}" type="presParOf" srcId="{E7DE8742-8275-438A-996B-049C35946EAB}" destId="{7C7275FC-802E-44D2-B8F8-2084E9143D0E}" srcOrd="2" destOrd="0" presId="urn:microsoft.com/office/officeart/2018/2/layout/IconVerticalSolidList"/>
    <dgm:cxn modelId="{CF97C469-918E-4C3E-9FAC-F4C4B61F32CC}" type="presParOf" srcId="{E7DE8742-8275-438A-996B-049C35946EAB}" destId="{D1362C5D-343E-49F4-9593-1889102F72F8}" srcOrd="3" destOrd="0" presId="urn:microsoft.com/office/officeart/2018/2/layout/IconVerticalSolidList"/>
    <dgm:cxn modelId="{A2F8A6F4-24EA-4D52-8CC3-71791ACE30D8}" type="presParOf" srcId="{E7DE8742-8275-438A-996B-049C35946EAB}" destId="{469B9B3D-7A66-442B-84D4-290AFBD60BD2}" srcOrd="4" destOrd="0" presId="urn:microsoft.com/office/officeart/2018/2/layout/IconVerticalSolidList"/>
    <dgm:cxn modelId="{6DBF5472-7094-420C-8A52-23A2E0F9C346}" type="presParOf" srcId="{981A158E-46FF-4720-A91E-EE2C66243F6C}" destId="{1A294236-6ECD-4833-AB19-290EB94D49F2}" srcOrd="1" destOrd="0" presId="urn:microsoft.com/office/officeart/2018/2/layout/IconVerticalSolidList"/>
    <dgm:cxn modelId="{09DAB871-4C98-4ED4-ADBB-66DB8DE3AF98}" type="presParOf" srcId="{981A158E-46FF-4720-A91E-EE2C66243F6C}" destId="{29545160-A954-4C06-A763-0DD3DC251225}" srcOrd="2" destOrd="0" presId="urn:microsoft.com/office/officeart/2018/2/layout/IconVerticalSolidList"/>
    <dgm:cxn modelId="{640305ED-64AB-4761-B4F2-1196BD068148}" type="presParOf" srcId="{29545160-A954-4C06-A763-0DD3DC251225}" destId="{BD9C664A-19D9-4BE7-8718-EFDD6F15F66E}" srcOrd="0" destOrd="0" presId="urn:microsoft.com/office/officeart/2018/2/layout/IconVerticalSolidList"/>
    <dgm:cxn modelId="{CF86D1F3-5509-4047-97B5-41C8DF67638B}" type="presParOf" srcId="{29545160-A954-4C06-A763-0DD3DC251225}" destId="{0114E164-2247-4F36-B086-56644ECE903E}" srcOrd="1" destOrd="0" presId="urn:microsoft.com/office/officeart/2018/2/layout/IconVerticalSolidList"/>
    <dgm:cxn modelId="{11536285-E2D8-4E6C-AC7D-0F5678A24BC1}" type="presParOf" srcId="{29545160-A954-4C06-A763-0DD3DC251225}" destId="{975CAC7D-5A06-4151-92A2-927A7DF7CDE0}" srcOrd="2" destOrd="0" presId="urn:microsoft.com/office/officeart/2018/2/layout/IconVerticalSolidList"/>
    <dgm:cxn modelId="{E31FAB44-FFE2-4A68-A407-9E0DBCA1A869}" type="presParOf" srcId="{29545160-A954-4C06-A763-0DD3DC251225}" destId="{532D3703-A977-48A7-985B-522814675446}" srcOrd="3" destOrd="0" presId="urn:microsoft.com/office/officeart/2018/2/layout/IconVerticalSolidList"/>
    <dgm:cxn modelId="{3FA2E81E-8568-4B51-BC9A-2992316A79CB}" type="presParOf" srcId="{29545160-A954-4C06-A763-0DD3DC251225}" destId="{9871ABA2-0BE8-4EEA-AC05-0704C5F5806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2683A7-4AAC-455A-837A-6EECCC59615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B0CBE2E-EBF5-4307-A0B1-63D5B47D4A6C}">
      <dgm:prSet/>
      <dgm:spPr/>
      <dgm:t>
        <a:bodyPr/>
        <a:lstStyle/>
        <a:p>
          <a:pPr>
            <a:lnSpc>
              <a:spcPct val="100000"/>
            </a:lnSpc>
          </a:pPr>
          <a:r>
            <a:rPr lang="en-US" dirty="0"/>
            <a:t>Compliance Specialist: </a:t>
          </a:r>
          <a:r>
            <a:rPr lang="en-US" dirty="0">
              <a:hlinkClick xmlns:r="http://schemas.openxmlformats.org/officeDocument/2006/relationships" r:id="rId1"/>
            </a:rPr>
            <a:t>publicaccess@utah.edu</a:t>
          </a:r>
          <a:endParaRPr lang="en-US" dirty="0"/>
        </a:p>
      </dgm:t>
    </dgm:pt>
    <dgm:pt modelId="{F7848BCE-D2FD-4E2E-9B63-B007EFAA8783}" type="parTrans" cxnId="{A17699AE-C6CF-4221-993D-1289507D7D04}">
      <dgm:prSet/>
      <dgm:spPr/>
      <dgm:t>
        <a:bodyPr/>
        <a:lstStyle/>
        <a:p>
          <a:endParaRPr lang="en-US"/>
        </a:p>
      </dgm:t>
    </dgm:pt>
    <dgm:pt modelId="{0C4A7D6C-5828-4B2E-83F7-C903221CC087}" type="sibTrans" cxnId="{A17699AE-C6CF-4221-993D-1289507D7D04}">
      <dgm:prSet/>
      <dgm:spPr/>
      <dgm:t>
        <a:bodyPr/>
        <a:lstStyle/>
        <a:p>
          <a:endParaRPr lang="en-US"/>
        </a:p>
      </dgm:t>
    </dgm:pt>
    <dgm:pt modelId="{5478C308-B56F-410A-9083-C106BD26A5F6}">
      <dgm:prSet/>
      <dgm:spPr/>
      <dgm:t>
        <a:bodyPr/>
        <a:lstStyle/>
        <a:p>
          <a:pPr>
            <a:lnSpc>
              <a:spcPct val="100000"/>
            </a:lnSpc>
          </a:pPr>
          <a:r>
            <a:rPr lang="en-US" dirty="0"/>
            <a:t>Library: </a:t>
          </a:r>
          <a:r>
            <a:rPr lang="en-US" u="sng" dirty="0">
              <a:hlinkClick xmlns:r="http://schemas.openxmlformats.org/officeDocument/2006/relationships" r:id="rId2"/>
            </a:rPr>
            <a:t>openaccess@lists.utah.edu</a:t>
          </a:r>
          <a:endParaRPr lang="en-US" dirty="0"/>
        </a:p>
      </dgm:t>
    </dgm:pt>
    <dgm:pt modelId="{C0218449-35CD-434B-AC66-693ADB484258}" type="parTrans" cxnId="{DD73E592-C5FF-46A0-8651-98138E14DD7E}">
      <dgm:prSet/>
      <dgm:spPr/>
      <dgm:t>
        <a:bodyPr/>
        <a:lstStyle/>
        <a:p>
          <a:endParaRPr lang="en-US"/>
        </a:p>
      </dgm:t>
    </dgm:pt>
    <dgm:pt modelId="{F47DC888-2B42-4054-A4B8-85655C3F5D03}" type="sibTrans" cxnId="{DD73E592-C5FF-46A0-8651-98138E14DD7E}">
      <dgm:prSet/>
      <dgm:spPr/>
      <dgm:t>
        <a:bodyPr/>
        <a:lstStyle/>
        <a:p>
          <a:endParaRPr lang="en-US"/>
        </a:p>
      </dgm:t>
    </dgm:pt>
    <dgm:pt modelId="{6B876001-C49F-4AAF-B6DF-8AC6739196BE}">
      <dgm:prSet/>
      <dgm:spPr/>
      <dgm:t>
        <a:bodyPr/>
        <a:lstStyle/>
        <a:p>
          <a:pPr>
            <a:lnSpc>
              <a:spcPct val="100000"/>
            </a:lnSpc>
          </a:pPr>
          <a:r>
            <a:rPr lang="en-US"/>
            <a:t>OSP: </a:t>
          </a:r>
          <a:r>
            <a:rPr lang="en-US">
              <a:hlinkClick xmlns:r="http://schemas.openxmlformats.org/officeDocument/2006/relationships" r:id="rId3"/>
            </a:rPr>
            <a:t>ospawards@osp.utah.edu</a:t>
          </a:r>
          <a:endParaRPr lang="en-US"/>
        </a:p>
      </dgm:t>
    </dgm:pt>
    <dgm:pt modelId="{BCA0FDC5-0D1A-4C6C-9810-E75717B4DB3B}" type="parTrans" cxnId="{36F0B2E9-32B8-4846-BECB-537A82719E03}">
      <dgm:prSet/>
      <dgm:spPr/>
      <dgm:t>
        <a:bodyPr/>
        <a:lstStyle/>
        <a:p>
          <a:endParaRPr lang="en-US"/>
        </a:p>
      </dgm:t>
    </dgm:pt>
    <dgm:pt modelId="{C7F70E08-B4EA-4ADB-A79F-D535617AF651}" type="sibTrans" cxnId="{36F0B2E9-32B8-4846-BECB-537A82719E03}">
      <dgm:prSet/>
      <dgm:spPr/>
      <dgm:t>
        <a:bodyPr/>
        <a:lstStyle/>
        <a:p>
          <a:endParaRPr lang="en-US"/>
        </a:p>
      </dgm:t>
    </dgm:pt>
    <dgm:pt modelId="{836EDE9D-3CAE-4B86-B313-2E34E11989F3}">
      <dgm:prSet/>
      <dgm:spPr/>
      <dgm:t>
        <a:bodyPr/>
        <a:lstStyle/>
        <a:p>
          <a:pPr>
            <a:lnSpc>
              <a:spcPct val="100000"/>
            </a:lnSpc>
          </a:pPr>
          <a:r>
            <a:rPr lang="en-US" dirty="0"/>
            <a:t>Grants &amp; Contracts: </a:t>
          </a:r>
          <a:r>
            <a:rPr lang="en-US" u="sng" dirty="0">
              <a:hlinkClick xmlns:r="http://schemas.openxmlformats.org/officeDocument/2006/relationships" r:id="rId4"/>
            </a:rPr>
            <a:t>gcahelp@utah.edu </a:t>
          </a:r>
          <a:endParaRPr lang="en-US" dirty="0"/>
        </a:p>
      </dgm:t>
    </dgm:pt>
    <dgm:pt modelId="{BB0B353F-A569-4F20-875B-2056FBD323A6}" type="parTrans" cxnId="{BBBAFAA7-4710-4B0A-8B2A-392EFB7896B3}">
      <dgm:prSet/>
      <dgm:spPr/>
      <dgm:t>
        <a:bodyPr/>
        <a:lstStyle/>
        <a:p>
          <a:endParaRPr lang="en-US"/>
        </a:p>
      </dgm:t>
    </dgm:pt>
    <dgm:pt modelId="{9729385A-2500-46E8-8BFD-F922DBD1902E}" type="sibTrans" cxnId="{BBBAFAA7-4710-4B0A-8B2A-392EFB7896B3}">
      <dgm:prSet/>
      <dgm:spPr/>
      <dgm:t>
        <a:bodyPr/>
        <a:lstStyle/>
        <a:p>
          <a:endParaRPr lang="en-US"/>
        </a:p>
      </dgm:t>
    </dgm:pt>
    <dgm:pt modelId="{A6B6B2DC-CBBC-4D58-97DA-B35B7E7CC86C}">
      <dgm:prSet/>
      <dgm:spPr/>
      <dgm:t>
        <a:bodyPr/>
        <a:lstStyle/>
        <a:p>
          <a:pPr>
            <a:lnSpc>
              <a:spcPct val="100000"/>
            </a:lnSpc>
          </a:pPr>
          <a:r>
            <a:rPr lang="en-US" dirty="0"/>
            <a:t>NSF Contacts (varies by inquiry): </a:t>
          </a:r>
          <a:r>
            <a:rPr lang="en-US" dirty="0">
              <a:solidFill>
                <a:schemeClr val="accent1"/>
              </a:solidFill>
            </a:rPr>
            <a:t>https://</a:t>
          </a:r>
          <a:r>
            <a:rPr lang="en-US" dirty="0" err="1">
              <a:solidFill>
                <a:schemeClr val="accent1"/>
              </a:solidFill>
            </a:rPr>
            <a:t>www.nsf.gov</a:t>
          </a:r>
          <a:r>
            <a:rPr lang="en-US" dirty="0">
              <a:solidFill>
                <a:schemeClr val="accent1"/>
              </a:solidFill>
            </a:rPr>
            <a:t>/about/contact-us#general-inquiries-59f </a:t>
          </a:r>
        </a:p>
      </dgm:t>
    </dgm:pt>
    <dgm:pt modelId="{51C7B9C7-D2C5-40E7-BE6A-7EF7E4A46B4E}" type="parTrans" cxnId="{E1E26D44-0650-46ED-880C-D61CC30754B6}">
      <dgm:prSet/>
      <dgm:spPr/>
      <dgm:t>
        <a:bodyPr/>
        <a:lstStyle/>
        <a:p>
          <a:endParaRPr lang="en-US"/>
        </a:p>
      </dgm:t>
    </dgm:pt>
    <dgm:pt modelId="{4FC8FC1B-10F3-42DA-952C-2ABD9D160CD3}" type="sibTrans" cxnId="{E1E26D44-0650-46ED-880C-D61CC30754B6}">
      <dgm:prSet/>
      <dgm:spPr/>
      <dgm:t>
        <a:bodyPr/>
        <a:lstStyle/>
        <a:p>
          <a:endParaRPr lang="en-US"/>
        </a:p>
      </dgm:t>
    </dgm:pt>
    <dgm:pt modelId="{4C63BECB-BBAE-4104-AB35-729537268D87}" type="pres">
      <dgm:prSet presAssocID="{092683A7-4AAC-455A-837A-6EECCC59615B}" presName="root" presStyleCnt="0">
        <dgm:presLayoutVars>
          <dgm:dir/>
          <dgm:resizeHandles val="exact"/>
        </dgm:presLayoutVars>
      </dgm:prSet>
      <dgm:spPr/>
    </dgm:pt>
    <dgm:pt modelId="{9BFC3231-B333-45E7-B0C3-EBEA0F4987F2}" type="pres">
      <dgm:prSet presAssocID="{4B0CBE2E-EBF5-4307-A0B1-63D5B47D4A6C}" presName="compNode" presStyleCnt="0"/>
      <dgm:spPr/>
    </dgm:pt>
    <dgm:pt modelId="{B2815EF6-5A91-4739-8927-EC2AAD3235F6}" type="pres">
      <dgm:prSet presAssocID="{4B0CBE2E-EBF5-4307-A0B1-63D5B47D4A6C}" presName="bgRect" presStyleLbl="bgShp" presStyleIdx="0" presStyleCnt="5"/>
      <dgm:spPr/>
    </dgm:pt>
    <dgm:pt modelId="{D4D968C8-BF80-4DF9-8B44-B69D8287A635}" type="pres">
      <dgm:prSet presAssocID="{4B0CBE2E-EBF5-4307-A0B1-63D5B47D4A6C}"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mail"/>
        </a:ext>
      </dgm:extLst>
    </dgm:pt>
    <dgm:pt modelId="{D3D235BC-E1DB-49A3-8146-F955AB0E20A5}" type="pres">
      <dgm:prSet presAssocID="{4B0CBE2E-EBF5-4307-A0B1-63D5B47D4A6C}" presName="spaceRect" presStyleCnt="0"/>
      <dgm:spPr/>
    </dgm:pt>
    <dgm:pt modelId="{1028243D-662E-4A0A-8CCE-3230A5A228D8}" type="pres">
      <dgm:prSet presAssocID="{4B0CBE2E-EBF5-4307-A0B1-63D5B47D4A6C}" presName="parTx" presStyleLbl="revTx" presStyleIdx="0" presStyleCnt="5">
        <dgm:presLayoutVars>
          <dgm:chMax val="0"/>
          <dgm:chPref val="0"/>
        </dgm:presLayoutVars>
      </dgm:prSet>
      <dgm:spPr/>
    </dgm:pt>
    <dgm:pt modelId="{5DF20965-EFF5-4ED0-80D8-71BEB9911C61}" type="pres">
      <dgm:prSet presAssocID="{0C4A7D6C-5828-4B2E-83F7-C903221CC087}" presName="sibTrans" presStyleCnt="0"/>
      <dgm:spPr/>
    </dgm:pt>
    <dgm:pt modelId="{E551E4F9-BCFA-49B6-BBB6-DC1BB9688212}" type="pres">
      <dgm:prSet presAssocID="{5478C308-B56F-410A-9083-C106BD26A5F6}" presName="compNode" presStyleCnt="0"/>
      <dgm:spPr/>
    </dgm:pt>
    <dgm:pt modelId="{3C1117A9-C423-41C4-B551-85351D6A1CD8}" type="pres">
      <dgm:prSet presAssocID="{5478C308-B56F-410A-9083-C106BD26A5F6}" presName="bgRect" presStyleLbl="bgShp" presStyleIdx="1" presStyleCnt="5"/>
      <dgm:spPr/>
    </dgm:pt>
    <dgm:pt modelId="{FEA9D172-71E1-49B3-A13F-9C12FA385477}" type="pres">
      <dgm:prSet presAssocID="{5478C308-B56F-410A-9083-C106BD26A5F6}"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on Shelf"/>
        </a:ext>
      </dgm:extLst>
    </dgm:pt>
    <dgm:pt modelId="{80BA4366-2122-4F7D-AF78-21E2DB7F1BAB}" type="pres">
      <dgm:prSet presAssocID="{5478C308-B56F-410A-9083-C106BD26A5F6}" presName="spaceRect" presStyleCnt="0"/>
      <dgm:spPr/>
    </dgm:pt>
    <dgm:pt modelId="{B11CA008-9558-4700-9B90-FC33E91B806F}" type="pres">
      <dgm:prSet presAssocID="{5478C308-B56F-410A-9083-C106BD26A5F6}" presName="parTx" presStyleLbl="revTx" presStyleIdx="1" presStyleCnt="5">
        <dgm:presLayoutVars>
          <dgm:chMax val="0"/>
          <dgm:chPref val="0"/>
        </dgm:presLayoutVars>
      </dgm:prSet>
      <dgm:spPr/>
    </dgm:pt>
    <dgm:pt modelId="{31916F5E-390F-464D-8B37-E92900268603}" type="pres">
      <dgm:prSet presAssocID="{F47DC888-2B42-4054-A4B8-85655C3F5D03}" presName="sibTrans" presStyleCnt="0"/>
      <dgm:spPr/>
    </dgm:pt>
    <dgm:pt modelId="{1EFCB991-810A-46F1-9480-4CB9BD1F5CD6}" type="pres">
      <dgm:prSet presAssocID="{6B876001-C49F-4AAF-B6DF-8AC6739196BE}" presName="compNode" presStyleCnt="0"/>
      <dgm:spPr/>
    </dgm:pt>
    <dgm:pt modelId="{EA8880FB-33C2-466F-A030-A9CE55EB2BCC}" type="pres">
      <dgm:prSet presAssocID="{6B876001-C49F-4AAF-B6DF-8AC6739196BE}" presName="bgRect" presStyleLbl="bgShp" presStyleIdx="2" presStyleCnt="5"/>
      <dgm:spPr/>
    </dgm:pt>
    <dgm:pt modelId="{236DAFB1-DA3B-4B72-B599-936C56C83FA5}" type="pres">
      <dgm:prSet presAssocID="{6B876001-C49F-4AAF-B6DF-8AC6739196BE}"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nvelope"/>
        </a:ext>
      </dgm:extLst>
    </dgm:pt>
    <dgm:pt modelId="{AD2DF345-7961-4F1C-A852-63B6F0015645}" type="pres">
      <dgm:prSet presAssocID="{6B876001-C49F-4AAF-B6DF-8AC6739196BE}" presName="spaceRect" presStyleCnt="0"/>
      <dgm:spPr/>
    </dgm:pt>
    <dgm:pt modelId="{57CB7CEE-1C13-442E-A882-6F7BB68004F4}" type="pres">
      <dgm:prSet presAssocID="{6B876001-C49F-4AAF-B6DF-8AC6739196BE}" presName="parTx" presStyleLbl="revTx" presStyleIdx="2" presStyleCnt="5">
        <dgm:presLayoutVars>
          <dgm:chMax val="0"/>
          <dgm:chPref val="0"/>
        </dgm:presLayoutVars>
      </dgm:prSet>
      <dgm:spPr/>
    </dgm:pt>
    <dgm:pt modelId="{FE0F327D-7618-4D50-A3D7-3782A0AB9C2F}" type="pres">
      <dgm:prSet presAssocID="{C7F70E08-B4EA-4ADB-A79F-D535617AF651}" presName="sibTrans" presStyleCnt="0"/>
      <dgm:spPr/>
    </dgm:pt>
    <dgm:pt modelId="{119A9F3D-1909-4952-894D-B639C1110439}" type="pres">
      <dgm:prSet presAssocID="{836EDE9D-3CAE-4B86-B313-2E34E11989F3}" presName="compNode" presStyleCnt="0"/>
      <dgm:spPr/>
    </dgm:pt>
    <dgm:pt modelId="{26EB1233-BC23-4CA1-9B8B-AA7FCAC4617C}" type="pres">
      <dgm:prSet presAssocID="{836EDE9D-3CAE-4B86-B313-2E34E11989F3}" presName="bgRect" presStyleLbl="bgShp" presStyleIdx="3" presStyleCnt="5"/>
      <dgm:spPr/>
    </dgm:pt>
    <dgm:pt modelId="{5F73D080-27D2-4ACB-8C1C-F7D3796921D4}" type="pres">
      <dgm:prSet presAssocID="{836EDE9D-3CAE-4B86-B313-2E34E11989F3}"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envelope"/>
        </a:ext>
      </dgm:extLst>
    </dgm:pt>
    <dgm:pt modelId="{6A3931BB-47AD-4B78-A79D-4F04F1E0B627}" type="pres">
      <dgm:prSet presAssocID="{836EDE9D-3CAE-4B86-B313-2E34E11989F3}" presName="spaceRect" presStyleCnt="0"/>
      <dgm:spPr/>
    </dgm:pt>
    <dgm:pt modelId="{14E9197F-1FB5-4714-9013-0D5635CE815F}" type="pres">
      <dgm:prSet presAssocID="{836EDE9D-3CAE-4B86-B313-2E34E11989F3}" presName="parTx" presStyleLbl="revTx" presStyleIdx="3" presStyleCnt="5">
        <dgm:presLayoutVars>
          <dgm:chMax val="0"/>
          <dgm:chPref val="0"/>
        </dgm:presLayoutVars>
      </dgm:prSet>
      <dgm:spPr/>
    </dgm:pt>
    <dgm:pt modelId="{0155E874-2AA8-4F3B-9B97-E1C1E4E6DAE6}" type="pres">
      <dgm:prSet presAssocID="{9729385A-2500-46E8-8BFD-F922DBD1902E}" presName="sibTrans" presStyleCnt="0"/>
      <dgm:spPr/>
    </dgm:pt>
    <dgm:pt modelId="{755D40E2-7955-4703-A636-FEA2C89AD672}" type="pres">
      <dgm:prSet presAssocID="{A6B6B2DC-CBBC-4D58-97DA-B35B7E7CC86C}" presName="compNode" presStyleCnt="0"/>
      <dgm:spPr/>
    </dgm:pt>
    <dgm:pt modelId="{1A2873F8-F556-486A-9757-5FFD2BAF4281}" type="pres">
      <dgm:prSet presAssocID="{A6B6B2DC-CBBC-4D58-97DA-B35B7E7CC86C}" presName="bgRect" presStyleLbl="bgShp" presStyleIdx="4" presStyleCnt="5"/>
      <dgm:spPr/>
    </dgm:pt>
    <dgm:pt modelId="{E0B1F8D4-E3F4-4E0D-8EAE-D265A10FC730}" type="pres">
      <dgm:prSet presAssocID="{A6B6B2DC-CBBC-4D58-97DA-B35B7E7CC86C}"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Send"/>
        </a:ext>
      </dgm:extLst>
    </dgm:pt>
    <dgm:pt modelId="{4A180FF2-7D93-4504-9BFD-FBF28303DC2A}" type="pres">
      <dgm:prSet presAssocID="{A6B6B2DC-CBBC-4D58-97DA-B35B7E7CC86C}" presName="spaceRect" presStyleCnt="0"/>
      <dgm:spPr/>
    </dgm:pt>
    <dgm:pt modelId="{04D40A45-7134-425B-B3CD-A3766C3EC88E}" type="pres">
      <dgm:prSet presAssocID="{A6B6B2DC-CBBC-4D58-97DA-B35B7E7CC86C}" presName="parTx" presStyleLbl="revTx" presStyleIdx="4" presStyleCnt="5">
        <dgm:presLayoutVars>
          <dgm:chMax val="0"/>
          <dgm:chPref val="0"/>
        </dgm:presLayoutVars>
      </dgm:prSet>
      <dgm:spPr/>
    </dgm:pt>
  </dgm:ptLst>
  <dgm:cxnLst>
    <dgm:cxn modelId="{E1E26D44-0650-46ED-880C-D61CC30754B6}" srcId="{092683A7-4AAC-455A-837A-6EECCC59615B}" destId="{A6B6B2DC-CBBC-4D58-97DA-B35B7E7CC86C}" srcOrd="4" destOrd="0" parTransId="{51C7B9C7-D2C5-40E7-BE6A-7EF7E4A46B4E}" sibTransId="{4FC8FC1B-10F3-42DA-952C-2ABD9D160CD3}"/>
    <dgm:cxn modelId="{EB6C3763-AEB6-4FC7-A77E-8333BE6F47D4}" type="presOf" srcId="{6B876001-C49F-4AAF-B6DF-8AC6739196BE}" destId="{57CB7CEE-1C13-442E-A882-6F7BB68004F4}" srcOrd="0" destOrd="0" presId="urn:microsoft.com/office/officeart/2018/2/layout/IconVerticalSolidList"/>
    <dgm:cxn modelId="{26157364-341C-4AD1-9CBD-556DF10076A6}" type="presOf" srcId="{836EDE9D-3CAE-4B86-B313-2E34E11989F3}" destId="{14E9197F-1FB5-4714-9013-0D5635CE815F}" srcOrd="0" destOrd="0" presId="urn:microsoft.com/office/officeart/2018/2/layout/IconVerticalSolidList"/>
    <dgm:cxn modelId="{DD73E592-C5FF-46A0-8651-98138E14DD7E}" srcId="{092683A7-4AAC-455A-837A-6EECCC59615B}" destId="{5478C308-B56F-410A-9083-C106BD26A5F6}" srcOrd="1" destOrd="0" parTransId="{C0218449-35CD-434B-AC66-693ADB484258}" sibTransId="{F47DC888-2B42-4054-A4B8-85655C3F5D03}"/>
    <dgm:cxn modelId="{BBBAFAA7-4710-4B0A-8B2A-392EFB7896B3}" srcId="{092683A7-4AAC-455A-837A-6EECCC59615B}" destId="{836EDE9D-3CAE-4B86-B313-2E34E11989F3}" srcOrd="3" destOrd="0" parTransId="{BB0B353F-A569-4F20-875B-2056FBD323A6}" sibTransId="{9729385A-2500-46E8-8BFD-F922DBD1902E}"/>
    <dgm:cxn modelId="{DD9645A9-880E-48B7-AABC-28388DFB61BB}" type="presOf" srcId="{4B0CBE2E-EBF5-4307-A0B1-63D5B47D4A6C}" destId="{1028243D-662E-4A0A-8CCE-3230A5A228D8}" srcOrd="0" destOrd="0" presId="urn:microsoft.com/office/officeart/2018/2/layout/IconVerticalSolidList"/>
    <dgm:cxn modelId="{A17699AE-C6CF-4221-993D-1289507D7D04}" srcId="{092683A7-4AAC-455A-837A-6EECCC59615B}" destId="{4B0CBE2E-EBF5-4307-A0B1-63D5B47D4A6C}" srcOrd="0" destOrd="0" parTransId="{F7848BCE-D2FD-4E2E-9B63-B007EFAA8783}" sibTransId="{0C4A7D6C-5828-4B2E-83F7-C903221CC087}"/>
    <dgm:cxn modelId="{0E0F9EBE-030F-48EF-8E5C-6581D512A1E3}" type="presOf" srcId="{092683A7-4AAC-455A-837A-6EECCC59615B}" destId="{4C63BECB-BBAE-4104-AB35-729537268D87}" srcOrd="0" destOrd="0" presId="urn:microsoft.com/office/officeart/2018/2/layout/IconVerticalSolidList"/>
    <dgm:cxn modelId="{9A926EC0-1870-449C-9EB2-15F91F6F29DB}" type="presOf" srcId="{5478C308-B56F-410A-9083-C106BD26A5F6}" destId="{B11CA008-9558-4700-9B90-FC33E91B806F}" srcOrd="0" destOrd="0" presId="urn:microsoft.com/office/officeart/2018/2/layout/IconVerticalSolidList"/>
    <dgm:cxn modelId="{36F0B2E9-32B8-4846-BECB-537A82719E03}" srcId="{092683A7-4AAC-455A-837A-6EECCC59615B}" destId="{6B876001-C49F-4AAF-B6DF-8AC6739196BE}" srcOrd="2" destOrd="0" parTransId="{BCA0FDC5-0D1A-4C6C-9810-E75717B4DB3B}" sibTransId="{C7F70E08-B4EA-4ADB-A79F-D535617AF651}"/>
    <dgm:cxn modelId="{DFBE76F9-4650-4172-BBD8-DF323609C2F5}" type="presOf" srcId="{A6B6B2DC-CBBC-4D58-97DA-B35B7E7CC86C}" destId="{04D40A45-7134-425B-B3CD-A3766C3EC88E}" srcOrd="0" destOrd="0" presId="urn:microsoft.com/office/officeart/2018/2/layout/IconVerticalSolidList"/>
    <dgm:cxn modelId="{D48D167E-92EB-4664-8E4B-2EE7B42C86F2}" type="presParOf" srcId="{4C63BECB-BBAE-4104-AB35-729537268D87}" destId="{9BFC3231-B333-45E7-B0C3-EBEA0F4987F2}" srcOrd="0" destOrd="0" presId="urn:microsoft.com/office/officeart/2018/2/layout/IconVerticalSolidList"/>
    <dgm:cxn modelId="{4B18146C-D994-4EFE-A71C-7F45D21340DB}" type="presParOf" srcId="{9BFC3231-B333-45E7-B0C3-EBEA0F4987F2}" destId="{B2815EF6-5A91-4739-8927-EC2AAD3235F6}" srcOrd="0" destOrd="0" presId="urn:microsoft.com/office/officeart/2018/2/layout/IconVerticalSolidList"/>
    <dgm:cxn modelId="{4C1E67FA-F7B1-47FA-AECB-B69E413CC791}" type="presParOf" srcId="{9BFC3231-B333-45E7-B0C3-EBEA0F4987F2}" destId="{D4D968C8-BF80-4DF9-8B44-B69D8287A635}" srcOrd="1" destOrd="0" presId="urn:microsoft.com/office/officeart/2018/2/layout/IconVerticalSolidList"/>
    <dgm:cxn modelId="{50A18091-C9BA-4178-BF59-D1BEC14316AA}" type="presParOf" srcId="{9BFC3231-B333-45E7-B0C3-EBEA0F4987F2}" destId="{D3D235BC-E1DB-49A3-8146-F955AB0E20A5}" srcOrd="2" destOrd="0" presId="urn:microsoft.com/office/officeart/2018/2/layout/IconVerticalSolidList"/>
    <dgm:cxn modelId="{7A68CDA7-8F8B-4A69-A11C-8451E0EE9F0A}" type="presParOf" srcId="{9BFC3231-B333-45E7-B0C3-EBEA0F4987F2}" destId="{1028243D-662E-4A0A-8CCE-3230A5A228D8}" srcOrd="3" destOrd="0" presId="urn:microsoft.com/office/officeart/2018/2/layout/IconVerticalSolidList"/>
    <dgm:cxn modelId="{D9A96EFE-D4AC-4987-BC18-B1E1663799BB}" type="presParOf" srcId="{4C63BECB-BBAE-4104-AB35-729537268D87}" destId="{5DF20965-EFF5-4ED0-80D8-71BEB9911C61}" srcOrd="1" destOrd="0" presId="urn:microsoft.com/office/officeart/2018/2/layout/IconVerticalSolidList"/>
    <dgm:cxn modelId="{9F4A05CB-34BB-44CC-B287-5CF68DE26148}" type="presParOf" srcId="{4C63BECB-BBAE-4104-AB35-729537268D87}" destId="{E551E4F9-BCFA-49B6-BBB6-DC1BB9688212}" srcOrd="2" destOrd="0" presId="urn:microsoft.com/office/officeart/2018/2/layout/IconVerticalSolidList"/>
    <dgm:cxn modelId="{495723AB-65D5-4CC0-86FE-E7FEF69244DF}" type="presParOf" srcId="{E551E4F9-BCFA-49B6-BBB6-DC1BB9688212}" destId="{3C1117A9-C423-41C4-B551-85351D6A1CD8}" srcOrd="0" destOrd="0" presId="urn:microsoft.com/office/officeart/2018/2/layout/IconVerticalSolidList"/>
    <dgm:cxn modelId="{F1C02FBB-48F1-4270-BC07-B21807645E0A}" type="presParOf" srcId="{E551E4F9-BCFA-49B6-BBB6-DC1BB9688212}" destId="{FEA9D172-71E1-49B3-A13F-9C12FA385477}" srcOrd="1" destOrd="0" presId="urn:microsoft.com/office/officeart/2018/2/layout/IconVerticalSolidList"/>
    <dgm:cxn modelId="{5DAF01DA-7C66-4CA9-823E-BB844D2A530F}" type="presParOf" srcId="{E551E4F9-BCFA-49B6-BBB6-DC1BB9688212}" destId="{80BA4366-2122-4F7D-AF78-21E2DB7F1BAB}" srcOrd="2" destOrd="0" presId="urn:microsoft.com/office/officeart/2018/2/layout/IconVerticalSolidList"/>
    <dgm:cxn modelId="{E96E7226-A5F9-4EEC-8802-2B9CBFF38375}" type="presParOf" srcId="{E551E4F9-BCFA-49B6-BBB6-DC1BB9688212}" destId="{B11CA008-9558-4700-9B90-FC33E91B806F}" srcOrd="3" destOrd="0" presId="urn:microsoft.com/office/officeart/2018/2/layout/IconVerticalSolidList"/>
    <dgm:cxn modelId="{C3DE824F-7EEE-4B37-BEE7-8CC8966212C3}" type="presParOf" srcId="{4C63BECB-BBAE-4104-AB35-729537268D87}" destId="{31916F5E-390F-464D-8B37-E92900268603}" srcOrd="3" destOrd="0" presId="urn:microsoft.com/office/officeart/2018/2/layout/IconVerticalSolidList"/>
    <dgm:cxn modelId="{16FC396D-39FA-418A-8C9F-23991FD395FC}" type="presParOf" srcId="{4C63BECB-BBAE-4104-AB35-729537268D87}" destId="{1EFCB991-810A-46F1-9480-4CB9BD1F5CD6}" srcOrd="4" destOrd="0" presId="urn:microsoft.com/office/officeart/2018/2/layout/IconVerticalSolidList"/>
    <dgm:cxn modelId="{992CE53F-13F4-4E7B-90DF-F458C0AF46BF}" type="presParOf" srcId="{1EFCB991-810A-46F1-9480-4CB9BD1F5CD6}" destId="{EA8880FB-33C2-466F-A030-A9CE55EB2BCC}" srcOrd="0" destOrd="0" presId="urn:microsoft.com/office/officeart/2018/2/layout/IconVerticalSolidList"/>
    <dgm:cxn modelId="{43BAD676-C02D-4164-80DB-ACB91AC3569E}" type="presParOf" srcId="{1EFCB991-810A-46F1-9480-4CB9BD1F5CD6}" destId="{236DAFB1-DA3B-4B72-B599-936C56C83FA5}" srcOrd="1" destOrd="0" presId="urn:microsoft.com/office/officeart/2018/2/layout/IconVerticalSolidList"/>
    <dgm:cxn modelId="{E04250F3-79B9-4009-AF4D-395ED553BBF3}" type="presParOf" srcId="{1EFCB991-810A-46F1-9480-4CB9BD1F5CD6}" destId="{AD2DF345-7961-4F1C-A852-63B6F0015645}" srcOrd="2" destOrd="0" presId="urn:microsoft.com/office/officeart/2018/2/layout/IconVerticalSolidList"/>
    <dgm:cxn modelId="{626FB296-7974-4ED6-914C-4382BDFAF014}" type="presParOf" srcId="{1EFCB991-810A-46F1-9480-4CB9BD1F5CD6}" destId="{57CB7CEE-1C13-442E-A882-6F7BB68004F4}" srcOrd="3" destOrd="0" presId="urn:microsoft.com/office/officeart/2018/2/layout/IconVerticalSolidList"/>
    <dgm:cxn modelId="{FBDEFC28-08E6-47E8-9ED8-93AFFF77BA82}" type="presParOf" srcId="{4C63BECB-BBAE-4104-AB35-729537268D87}" destId="{FE0F327D-7618-4D50-A3D7-3782A0AB9C2F}" srcOrd="5" destOrd="0" presId="urn:microsoft.com/office/officeart/2018/2/layout/IconVerticalSolidList"/>
    <dgm:cxn modelId="{04F888F3-00AD-4700-ACFB-5E00FFEF47A5}" type="presParOf" srcId="{4C63BECB-BBAE-4104-AB35-729537268D87}" destId="{119A9F3D-1909-4952-894D-B639C1110439}" srcOrd="6" destOrd="0" presId="urn:microsoft.com/office/officeart/2018/2/layout/IconVerticalSolidList"/>
    <dgm:cxn modelId="{1EBBBB3C-0CF6-4160-AF69-021A9D71002F}" type="presParOf" srcId="{119A9F3D-1909-4952-894D-B639C1110439}" destId="{26EB1233-BC23-4CA1-9B8B-AA7FCAC4617C}" srcOrd="0" destOrd="0" presId="urn:microsoft.com/office/officeart/2018/2/layout/IconVerticalSolidList"/>
    <dgm:cxn modelId="{72BA59AF-0184-43ED-8C5C-78AAE0F7DAC5}" type="presParOf" srcId="{119A9F3D-1909-4952-894D-B639C1110439}" destId="{5F73D080-27D2-4ACB-8C1C-F7D3796921D4}" srcOrd="1" destOrd="0" presId="urn:microsoft.com/office/officeart/2018/2/layout/IconVerticalSolidList"/>
    <dgm:cxn modelId="{7F4C0378-C0EB-4D83-B3F0-A270C4FAD7D9}" type="presParOf" srcId="{119A9F3D-1909-4952-894D-B639C1110439}" destId="{6A3931BB-47AD-4B78-A79D-4F04F1E0B627}" srcOrd="2" destOrd="0" presId="urn:microsoft.com/office/officeart/2018/2/layout/IconVerticalSolidList"/>
    <dgm:cxn modelId="{8B355F8A-BF1F-49DD-933C-E8AC2653910C}" type="presParOf" srcId="{119A9F3D-1909-4952-894D-B639C1110439}" destId="{14E9197F-1FB5-4714-9013-0D5635CE815F}" srcOrd="3" destOrd="0" presId="urn:microsoft.com/office/officeart/2018/2/layout/IconVerticalSolidList"/>
    <dgm:cxn modelId="{C67C60C9-C40C-448E-87F9-ADCAA328732A}" type="presParOf" srcId="{4C63BECB-BBAE-4104-AB35-729537268D87}" destId="{0155E874-2AA8-4F3B-9B97-E1C1E4E6DAE6}" srcOrd="7" destOrd="0" presId="urn:microsoft.com/office/officeart/2018/2/layout/IconVerticalSolidList"/>
    <dgm:cxn modelId="{4BA3D46E-C161-483A-AD1E-D4E441B7DEC4}" type="presParOf" srcId="{4C63BECB-BBAE-4104-AB35-729537268D87}" destId="{755D40E2-7955-4703-A636-FEA2C89AD672}" srcOrd="8" destOrd="0" presId="urn:microsoft.com/office/officeart/2018/2/layout/IconVerticalSolidList"/>
    <dgm:cxn modelId="{E6E4C581-37D8-4D8B-8338-894BF18C8A73}" type="presParOf" srcId="{755D40E2-7955-4703-A636-FEA2C89AD672}" destId="{1A2873F8-F556-486A-9757-5FFD2BAF4281}" srcOrd="0" destOrd="0" presId="urn:microsoft.com/office/officeart/2018/2/layout/IconVerticalSolidList"/>
    <dgm:cxn modelId="{493C5710-E9E4-4E75-ACD4-921B06200BA4}" type="presParOf" srcId="{755D40E2-7955-4703-A636-FEA2C89AD672}" destId="{E0B1F8D4-E3F4-4E0D-8EAE-D265A10FC730}" srcOrd="1" destOrd="0" presId="urn:microsoft.com/office/officeart/2018/2/layout/IconVerticalSolidList"/>
    <dgm:cxn modelId="{DE0604B4-B1A1-4BD0-ABE8-28FD7E9FA7E1}" type="presParOf" srcId="{755D40E2-7955-4703-A636-FEA2C89AD672}" destId="{4A180FF2-7D93-4504-9BFD-FBF28303DC2A}" srcOrd="2" destOrd="0" presId="urn:microsoft.com/office/officeart/2018/2/layout/IconVerticalSolidList"/>
    <dgm:cxn modelId="{C1C68FED-5D26-4202-9725-FDDE111CAAB0}" type="presParOf" srcId="{755D40E2-7955-4703-A636-FEA2C89AD672}" destId="{04D40A45-7134-425B-B3CD-A3766C3EC8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E8EA5-B8F1-410D-9D92-68D4326B2206}">
      <dsp:nvSpPr>
        <dsp:cNvPr id="0" name=""/>
        <dsp:cNvSpPr/>
      </dsp:nvSpPr>
      <dsp:spPr>
        <a:xfrm>
          <a:off x="1963800" y="256978"/>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7F7D6E-D9D1-4652-B4B3-FD24780C3C04}">
      <dsp:nvSpPr>
        <dsp:cNvPr id="0" name=""/>
        <dsp:cNvSpPr/>
      </dsp:nvSpPr>
      <dsp:spPr>
        <a:xfrm>
          <a:off x="559800" y="192176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Non-compliance:​</a:t>
          </a:r>
        </a:p>
      </dsp:txBody>
      <dsp:txXfrm>
        <a:off x="559800" y="1921767"/>
        <a:ext cx="4320000" cy="648000"/>
      </dsp:txXfrm>
    </dsp:sp>
    <dsp:sp modelId="{EF2E0EF8-7712-4EB5-876F-F5F5B5FC36DB}">
      <dsp:nvSpPr>
        <dsp:cNvPr id="0" name=""/>
        <dsp:cNvSpPr/>
      </dsp:nvSpPr>
      <dsp:spPr>
        <a:xfrm>
          <a:off x="559800" y="2640831"/>
          <a:ext cx="4320000" cy="116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Delayed awards or renewals</a:t>
          </a:r>
        </a:p>
        <a:p>
          <a:pPr marL="0" lvl="0" indent="0" algn="ctr" defTabSz="755650">
            <a:lnSpc>
              <a:spcPct val="100000"/>
            </a:lnSpc>
            <a:spcBef>
              <a:spcPct val="0"/>
            </a:spcBef>
            <a:spcAft>
              <a:spcPct val="35000"/>
            </a:spcAft>
            <a:buNone/>
          </a:pPr>
          <a:r>
            <a:rPr lang="en-US" sz="1700" kern="1200"/>
            <a:t>Reduced eligibility for future funding</a:t>
          </a:r>
        </a:p>
        <a:p>
          <a:pPr marL="0" lvl="0" indent="0" algn="ctr" defTabSz="755650">
            <a:lnSpc>
              <a:spcPct val="100000"/>
            </a:lnSpc>
            <a:spcBef>
              <a:spcPct val="0"/>
            </a:spcBef>
            <a:spcAft>
              <a:spcPct val="35000"/>
            </a:spcAft>
            <a:buNone/>
          </a:pPr>
          <a:r>
            <a:rPr lang="en-US" sz="1700" kern="1200"/>
            <a:t>Institutional audits and/or increased monitoring</a:t>
          </a:r>
        </a:p>
      </dsp:txBody>
      <dsp:txXfrm>
        <a:off x="559800" y="2640831"/>
        <a:ext cx="4320000" cy="1169364"/>
      </dsp:txXfrm>
    </dsp:sp>
    <dsp:sp modelId="{9BA24344-0C56-4D69-9453-0C1F087D8131}">
      <dsp:nvSpPr>
        <dsp:cNvPr id="0" name=""/>
        <dsp:cNvSpPr/>
      </dsp:nvSpPr>
      <dsp:spPr>
        <a:xfrm>
          <a:off x="7039800" y="256978"/>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78522A-3B12-41F8-BE66-84123A76C824}">
      <dsp:nvSpPr>
        <dsp:cNvPr id="0" name=""/>
        <dsp:cNvSpPr/>
      </dsp:nvSpPr>
      <dsp:spPr>
        <a:xfrm>
          <a:off x="5635800" y="192176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Benefits:</a:t>
          </a:r>
        </a:p>
      </dsp:txBody>
      <dsp:txXfrm>
        <a:off x="5635800" y="1921767"/>
        <a:ext cx="4320000" cy="648000"/>
      </dsp:txXfrm>
    </dsp:sp>
    <dsp:sp modelId="{687DB2BA-8D99-4AB0-8DA5-184C7497F0DF}">
      <dsp:nvSpPr>
        <dsp:cNvPr id="0" name=""/>
        <dsp:cNvSpPr/>
      </dsp:nvSpPr>
      <dsp:spPr>
        <a:xfrm>
          <a:off x="5635800" y="2640831"/>
          <a:ext cx="4320000" cy="1169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Transparency with the taxpayers​ &amp; researchers</a:t>
          </a:r>
        </a:p>
        <a:p>
          <a:pPr marL="0" lvl="0" indent="0" algn="ctr" defTabSz="755650">
            <a:lnSpc>
              <a:spcPct val="100000"/>
            </a:lnSpc>
            <a:spcBef>
              <a:spcPct val="0"/>
            </a:spcBef>
            <a:spcAft>
              <a:spcPct val="35000"/>
            </a:spcAft>
            <a:buNone/>
          </a:pPr>
          <a:r>
            <a:rPr lang="en-US" sz="1700" kern="1200"/>
            <a:t>Increased and equitable access to research</a:t>
          </a:r>
        </a:p>
        <a:p>
          <a:pPr marL="0" lvl="0" indent="0" algn="ctr" defTabSz="755650">
            <a:lnSpc>
              <a:spcPct val="100000"/>
            </a:lnSpc>
            <a:spcBef>
              <a:spcPct val="0"/>
            </a:spcBef>
            <a:spcAft>
              <a:spcPct val="35000"/>
            </a:spcAft>
            <a:buNone/>
          </a:pPr>
          <a:r>
            <a:rPr lang="en-US" sz="1700" kern="1200" dirty="0"/>
            <a:t>Compliance with the 2022 Nelson Memo</a:t>
          </a:r>
        </a:p>
      </dsp:txBody>
      <dsp:txXfrm>
        <a:off x="5635800" y="2640831"/>
        <a:ext cx="4320000" cy="1169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DF2E6-EDD1-9543-8ADB-C64C14ABB5DD}">
      <dsp:nvSpPr>
        <dsp:cNvPr id="0" name=""/>
        <dsp:cNvSpPr/>
      </dsp:nvSpPr>
      <dsp:spPr>
        <a:xfrm>
          <a:off x="0" y="27352"/>
          <a:ext cx="10515600" cy="12741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baseline="0" dirty="0"/>
            <a:t>The 2024 Proposal &amp; Award Policies &amp; Procedures Guide (PAPPG) requirements</a:t>
          </a:r>
          <a:endParaRPr lang="en-US" sz="3300" kern="1200" dirty="0"/>
        </a:p>
      </dsp:txBody>
      <dsp:txXfrm>
        <a:off x="62198" y="89550"/>
        <a:ext cx="10391204" cy="1149734"/>
      </dsp:txXfrm>
    </dsp:sp>
    <dsp:sp modelId="{27ECAF56-C831-5342-8125-3EBD6AD58DA3}">
      <dsp:nvSpPr>
        <dsp:cNvPr id="0" name=""/>
        <dsp:cNvSpPr/>
      </dsp:nvSpPr>
      <dsp:spPr>
        <a:xfrm>
          <a:off x="0" y="1396522"/>
          <a:ext cx="10515600" cy="12741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baseline="0"/>
            <a:t>Policy Notice: Supplement 1 requirements</a:t>
          </a:r>
          <a:endParaRPr lang="en-US" sz="3300" kern="1200"/>
        </a:p>
      </dsp:txBody>
      <dsp:txXfrm>
        <a:off x="62198" y="1458720"/>
        <a:ext cx="10391204" cy="1149734"/>
      </dsp:txXfrm>
    </dsp:sp>
    <dsp:sp modelId="{676F9F24-2F35-C347-AC72-51CA43539EE9}">
      <dsp:nvSpPr>
        <dsp:cNvPr id="0" name=""/>
        <dsp:cNvSpPr/>
      </dsp:nvSpPr>
      <dsp:spPr>
        <a:xfrm>
          <a:off x="0" y="2765692"/>
          <a:ext cx="10515600" cy="12741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baseline="0"/>
            <a:t>Policy Notice: Supplement 2 requirements</a:t>
          </a:r>
          <a:endParaRPr lang="en-US" sz="3300" kern="1200"/>
        </a:p>
      </dsp:txBody>
      <dsp:txXfrm>
        <a:off x="62198" y="2827890"/>
        <a:ext cx="10391204" cy="1149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2B7D5-2B5F-4753-B645-ECBB5702305B}">
      <dsp:nvSpPr>
        <dsp:cNvPr id="0" name=""/>
        <dsp:cNvSpPr/>
      </dsp:nvSpPr>
      <dsp:spPr>
        <a:xfrm>
          <a:off x="0" y="715762"/>
          <a:ext cx="10515600" cy="13214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9B8BF-AAA2-46B3-9D91-7A1B40DB8076}">
      <dsp:nvSpPr>
        <dsp:cNvPr id="0" name=""/>
        <dsp:cNvSpPr/>
      </dsp:nvSpPr>
      <dsp:spPr>
        <a:xfrm>
          <a:off x="399725" y="1013079"/>
          <a:ext cx="726774" cy="72677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62C5D-343E-49F4-9593-1889102F72F8}">
      <dsp:nvSpPr>
        <dsp:cNvPr id="0" name=""/>
        <dsp:cNvSpPr/>
      </dsp:nvSpPr>
      <dsp:spPr>
        <a:xfrm>
          <a:off x="1526226" y="715762"/>
          <a:ext cx="4732020" cy="1321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49" tIns="139849" rIns="139849" bIns="139849" numCol="1" spcCol="1270" anchor="ctr" anchorCtr="0">
          <a:noAutofit/>
        </a:bodyPr>
        <a:lstStyle/>
        <a:p>
          <a:pPr marL="0" lvl="0" indent="0" algn="l" defTabSz="800100">
            <a:lnSpc>
              <a:spcPct val="100000"/>
            </a:lnSpc>
            <a:spcBef>
              <a:spcPct val="0"/>
            </a:spcBef>
            <a:spcAft>
              <a:spcPct val="35000"/>
            </a:spcAft>
            <a:buNone/>
          </a:pPr>
          <a:r>
            <a:rPr lang="en-US" sz="1800" kern="1200" baseline="0" dirty="0"/>
            <a:t>Ensure all data supporting publications is shared at the time of publication</a:t>
          </a:r>
          <a:endParaRPr lang="en-US" sz="1800" kern="1200" dirty="0"/>
        </a:p>
      </dsp:txBody>
      <dsp:txXfrm>
        <a:off x="1526226" y="715762"/>
        <a:ext cx="4732020" cy="1321408"/>
      </dsp:txXfrm>
    </dsp:sp>
    <dsp:sp modelId="{469B9B3D-7A66-442B-84D4-290AFBD60BD2}">
      <dsp:nvSpPr>
        <dsp:cNvPr id="0" name=""/>
        <dsp:cNvSpPr/>
      </dsp:nvSpPr>
      <dsp:spPr>
        <a:xfrm>
          <a:off x="6258246" y="715762"/>
          <a:ext cx="4257353" cy="1321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49" tIns="139849" rIns="139849" bIns="139849" numCol="1" spcCol="1270" anchor="ctr" anchorCtr="0">
          <a:noAutofit/>
        </a:bodyPr>
        <a:lstStyle/>
        <a:p>
          <a:pPr marL="0" lvl="0" indent="0" algn="l" defTabSz="622300">
            <a:lnSpc>
              <a:spcPct val="100000"/>
            </a:lnSpc>
            <a:spcBef>
              <a:spcPct val="0"/>
            </a:spcBef>
            <a:spcAft>
              <a:spcPct val="35000"/>
            </a:spcAft>
            <a:buNone/>
          </a:pPr>
          <a:r>
            <a:rPr lang="en-US" sz="1400" kern="1200" baseline="0"/>
            <a:t>Financial assistance awarded on or after December 8, 2025</a:t>
          </a:r>
          <a:endParaRPr lang="en-US" sz="1400" kern="1200"/>
        </a:p>
      </dsp:txBody>
      <dsp:txXfrm>
        <a:off x="6258246" y="715762"/>
        <a:ext cx="4257353" cy="1321408"/>
      </dsp:txXfrm>
    </dsp:sp>
    <dsp:sp modelId="{BD9C664A-19D9-4BE7-8718-EFDD6F15F66E}">
      <dsp:nvSpPr>
        <dsp:cNvPr id="0" name=""/>
        <dsp:cNvSpPr/>
      </dsp:nvSpPr>
      <dsp:spPr>
        <a:xfrm>
          <a:off x="0" y="2367523"/>
          <a:ext cx="10515600" cy="13214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14E164-2247-4F36-B086-56644ECE903E}">
      <dsp:nvSpPr>
        <dsp:cNvPr id="0" name=""/>
        <dsp:cNvSpPr/>
      </dsp:nvSpPr>
      <dsp:spPr>
        <a:xfrm>
          <a:off x="399725" y="2664839"/>
          <a:ext cx="726774" cy="72677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D3703-A977-48A7-985B-522814675446}">
      <dsp:nvSpPr>
        <dsp:cNvPr id="0" name=""/>
        <dsp:cNvSpPr/>
      </dsp:nvSpPr>
      <dsp:spPr>
        <a:xfrm>
          <a:off x="1526226" y="2367523"/>
          <a:ext cx="4732020" cy="1321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49" tIns="139849" rIns="139849" bIns="139849" numCol="1" spcCol="1270" anchor="ctr" anchorCtr="0">
          <a:noAutofit/>
        </a:bodyPr>
        <a:lstStyle/>
        <a:p>
          <a:pPr marL="0" lvl="0" indent="0" algn="l" defTabSz="800100">
            <a:lnSpc>
              <a:spcPct val="100000"/>
            </a:lnSpc>
            <a:spcBef>
              <a:spcPct val="0"/>
            </a:spcBef>
            <a:spcAft>
              <a:spcPct val="35000"/>
            </a:spcAft>
            <a:buNone/>
          </a:pPr>
          <a:r>
            <a:rPr lang="en-US" sz="1800" kern="1200" baseline="0" dirty="0"/>
            <a:t>Ensure author accepted manuscript (AAM) or version of record (VOR) is added to NSF PAR at or before time of publication </a:t>
          </a:r>
          <a:endParaRPr lang="en-US" sz="1800" kern="1200" dirty="0"/>
        </a:p>
      </dsp:txBody>
      <dsp:txXfrm>
        <a:off x="1526226" y="2367523"/>
        <a:ext cx="4732020" cy="1321408"/>
      </dsp:txXfrm>
    </dsp:sp>
    <dsp:sp modelId="{9871ABA2-0BE8-4EEA-AC05-0704C5F5806B}">
      <dsp:nvSpPr>
        <dsp:cNvPr id="0" name=""/>
        <dsp:cNvSpPr/>
      </dsp:nvSpPr>
      <dsp:spPr>
        <a:xfrm>
          <a:off x="6258246" y="2367523"/>
          <a:ext cx="4257353" cy="1321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49" tIns="139849" rIns="139849" bIns="139849" numCol="1" spcCol="1270" anchor="ctr" anchorCtr="0">
          <a:noAutofit/>
        </a:bodyPr>
        <a:lstStyle/>
        <a:p>
          <a:pPr marL="0" lvl="0" indent="0" algn="l" defTabSz="622300">
            <a:lnSpc>
              <a:spcPct val="100000"/>
            </a:lnSpc>
            <a:spcBef>
              <a:spcPct val="0"/>
            </a:spcBef>
            <a:spcAft>
              <a:spcPct val="35000"/>
            </a:spcAft>
            <a:buNone/>
          </a:pPr>
          <a:r>
            <a:rPr lang="en-US" sz="1400" kern="1200" baseline="0" dirty="0"/>
            <a:t>Financial assistance awarded on or after January 22, 2026</a:t>
          </a:r>
          <a:endParaRPr lang="en-US" sz="1400" kern="1200" dirty="0"/>
        </a:p>
        <a:p>
          <a:pPr marL="0" lvl="0" indent="0" algn="l" defTabSz="622300">
            <a:lnSpc>
              <a:spcPct val="100000"/>
            </a:lnSpc>
            <a:spcBef>
              <a:spcPct val="0"/>
            </a:spcBef>
            <a:spcAft>
              <a:spcPct val="35000"/>
            </a:spcAft>
            <a:buNone/>
          </a:pPr>
          <a:r>
            <a:rPr lang="en-US" sz="1400" kern="1200" baseline="0" dirty="0"/>
            <a:t>Will receive a persistent identifier (PID) as proof of deposit</a:t>
          </a:r>
          <a:endParaRPr lang="en-US" sz="1400" kern="1200" dirty="0"/>
        </a:p>
      </dsp:txBody>
      <dsp:txXfrm>
        <a:off x="6258246" y="2367523"/>
        <a:ext cx="4257353" cy="1321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15EF6-5A91-4739-8927-EC2AAD3235F6}">
      <dsp:nvSpPr>
        <dsp:cNvPr id="0" name=""/>
        <dsp:cNvSpPr/>
      </dsp:nvSpPr>
      <dsp:spPr>
        <a:xfrm>
          <a:off x="0" y="3177"/>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968C8-BF80-4DF9-8B44-B69D8287A635}">
      <dsp:nvSpPr>
        <dsp:cNvPr id="0" name=""/>
        <dsp:cNvSpPr/>
      </dsp:nvSpPr>
      <dsp:spPr>
        <a:xfrm>
          <a:off x="204733" y="155458"/>
          <a:ext cx="372241" cy="37224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8243D-662E-4A0A-8CCE-3230A5A228D8}">
      <dsp:nvSpPr>
        <dsp:cNvPr id="0" name=""/>
        <dsp:cNvSpPr/>
      </dsp:nvSpPr>
      <dsp:spPr>
        <a:xfrm>
          <a:off x="781707" y="3177"/>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00100">
            <a:lnSpc>
              <a:spcPct val="100000"/>
            </a:lnSpc>
            <a:spcBef>
              <a:spcPct val="0"/>
            </a:spcBef>
            <a:spcAft>
              <a:spcPct val="35000"/>
            </a:spcAft>
            <a:buNone/>
          </a:pPr>
          <a:r>
            <a:rPr lang="en-US" sz="1800" kern="1200" dirty="0"/>
            <a:t>Compliance Specialist: </a:t>
          </a:r>
          <a:r>
            <a:rPr lang="en-US" sz="1800" kern="1200" dirty="0">
              <a:hlinkClick xmlns:r="http://schemas.openxmlformats.org/officeDocument/2006/relationships" r:id="rId2"/>
            </a:rPr>
            <a:t>publicaccess@utah.edu</a:t>
          </a:r>
          <a:endParaRPr lang="en-US" sz="1800" kern="1200" dirty="0"/>
        </a:p>
      </dsp:txBody>
      <dsp:txXfrm>
        <a:off x="781707" y="3177"/>
        <a:ext cx="9733892" cy="676803"/>
      </dsp:txXfrm>
    </dsp:sp>
    <dsp:sp modelId="{3C1117A9-C423-41C4-B551-85351D6A1CD8}">
      <dsp:nvSpPr>
        <dsp:cNvPr id="0" name=""/>
        <dsp:cNvSpPr/>
      </dsp:nvSpPr>
      <dsp:spPr>
        <a:xfrm>
          <a:off x="0" y="849181"/>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9D172-71E1-49B3-A13F-9C12FA385477}">
      <dsp:nvSpPr>
        <dsp:cNvPr id="0" name=""/>
        <dsp:cNvSpPr/>
      </dsp:nvSpPr>
      <dsp:spPr>
        <a:xfrm>
          <a:off x="204733" y="1001462"/>
          <a:ext cx="372241" cy="37224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CA008-9558-4700-9B90-FC33E91B806F}">
      <dsp:nvSpPr>
        <dsp:cNvPr id="0" name=""/>
        <dsp:cNvSpPr/>
      </dsp:nvSpPr>
      <dsp:spPr>
        <a:xfrm>
          <a:off x="781707" y="849181"/>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00100">
            <a:lnSpc>
              <a:spcPct val="100000"/>
            </a:lnSpc>
            <a:spcBef>
              <a:spcPct val="0"/>
            </a:spcBef>
            <a:spcAft>
              <a:spcPct val="35000"/>
            </a:spcAft>
            <a:buNone/>
          </a:pPr>
          <a:r>
            <a:rPr lang="en-US" sz="1800" kern="1200" dirty="0"/>
            <a:t>Library: </a:t>
          </a:r>
          <a:r>
            <a:rPr lang="en-US" sz="1800" u="sng" kern="1200" dirty="0">
              <a:hlinkClick xmlns:r="http://schemas.openxmlformats.org/officeDocument/2006/relationships" r:id="rId4"/>
            </a:rPr>
            <a:t>openaccess@lists.utah.edu</a:t>
          </a:r>
          <a:endParaRPr lang="en-US" sz="1800" kern="1200" dirty="0"/>
        </a:p>
      </dsp:txBody>
      <dsp:txXfrm>
        <a:off x="781707" y="849181"/>
        <a:ext cx="9733892" cy="676803"/>
      </dsp:txXfrm>
    </dsp:sp>
    <dsp:sp modelId="{EA8880FB-33C2-466F-A030-A9CE55EB2BCC}">
      <dsp:nvSpPr>
        <dsp:cNvPr id="0" name=""/>
        <dsp:cNvSpPr/>
      </dsp:nvSpPr>
      <dsp:spPr>
        <a:xfrm>
          <a:off x="0" y="1695185"/>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DAFB1-DA3B-4B72-B599-936C56C83FA5}">
      <dsp:nvSpPr>
        <dsp:cNvPr id="0" name=""/>
        <dsp:cNvSpPr/>
      </dsp:nvSpPr>
      <dsp:spPr>
        <a:xfrm>
          <a:off x="204733" y="1847466"/>
          <a:ext cx="372241" cy="37224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B7CEE-1C13-442E-A882-6F7BB68004F4}">
      <dsp:nvSpPr>
        <dsp:cNvPr id="0" name=""/>
        <dsp:cNvSpPr/>
      </dsp:nvSpPr>
      <dsp:spPr>
        <a:xfrm>
          <a:off x="781707" y="1695185"/>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00100">
            <a:lnSpc>
              <a:spcPct val="100000"/>
            </a:lnSpc>
            <a:spcBef>
              <a:spcPct val="0"/>
            </a:spcBef>
            <a:spcAft>
              <a:spcPct val="35000"/>
            </a:spcAft>
            <a:buNone/>
          </a:pPr>
          <a:r>
            <a:rPr lang="en-US" sz="1800" kern="1200"/>
            <a:t>OSP: </a:t>
          </a:r>
          <a:r>
            <a:rPr lang="en-US" sz="1800" kern="1200">
              <a:hlinkClick xmlns:r="http://schemas.openxmlformats.org/officeDocument/2006/relationships" r:id="rId6"/>
            </a:rPr>
            <a:t>ospawards@osp.utah.edu</a:t>
          </a:r>
          <a:endParaRPr lang="en-US" sz="1800" kern="1200"/>
        </a:p>
      </dsp:txBody>
      <dsp:txXfrm>
        <a:off x="781707" y="1695185"/>
        <a:ext cx="9733892" cy="676803"/>
      </dsp:txXfrm>
    </dsp:sp>
    <dsp:sp modelId="{26EB1233-BC23-4CA1-9B8B-AA7FCAC4617C}">
      <dsp:nvSpPr>
        <dsp:cNvPr id="0" name=""/>
        <dsp:cNvSpPr/>
      </dsp:nvSpPr>
      <dsp:spPr>
        <a:xfrm>
          <a:off x="0" y="2541190"/>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73D080-27D2-4ACB-8C1C-F7D3796921D4}">
      <dsp:nvSpPr>
        <dsp:cNvPr id="0" name=""/>
        <dsp:cNvSpPr/>
      </dsp:nvSpPr>
      <dsp:spPr>
        <a:xfrm>
          <a:off x="204733" y="2693470"/>
          <a:ext cx="372241" cy="37224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9197F-1FB5-4714-9013-0D5635CE815F}">
      <dsp:nvSpPr>
        <dsp:cNvPr id="0" name=""/>
        <dsp:cNvSpPr/>
      </dsp:nvSpPr>
      <dsp:spPr>
        <a:xfrm>
          <a:off x="781707" y="2541190"/>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00100">
            <a:lnSpc>
              <a:spcPct val="100000"/>
            </a:lnSpc>
            <a:spcBef>
              <a:spcPct val="0"/>
            </a:spcBef>
            <a:spcAft>
              <a:spcPct val="35000"/>
            </a:spcAft>
            <a:buNone/>
          </a:pPr>
          <a:r>
            <a:rPr lang="en-US" sz="1800" kern="1200" dirty="0"/>
            <a:t>Grants &amp; Contracts: </a:t>
          </a:r>
          <a:r>
            <a:rPr lang="en-US" sz="1800" u="sng" kern="1200" dirty="0">
              <a:hlinkClick xmlns:r="http://schemas.openxmlformats.org/officeDocument/2006/relationships" r:id="rId8"/>
            </a:rPr>
            <a:t>gcahelp@utah.edu </a:t>
          </a:r>
          <a:endParaRPr lang="en-US" sz="1800" kern="1200" dirty="0"/>
        </a:p>
      </dsp:txBody>
      <dsp:txXfrm>
        <a:off x="781707" y="2541190"/>
        <a:ext cx="9733892" cy="676803"/>
      </dsp:txXfrm>
    </dsp:sp>
    <dsp:sp modelId="{1A2873F8-F556-486A-9757-5FFD2BAF4281}">
      <dsp:nvSpPr>
        <dsp:cNvPr id="0" name=""/>
        <dsp:cNvSpPr/>
      </dsp:nvSpPr>
      <dsp:spPr>
        <a:xfrm>
          <a:off x="0" y="3387194"/>
          <a:ext cx="10515600" cy="676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1F8D4-E3F4-4E0D-8EAE-D265A10FC730}">
      <dsp:nvSpPr>
        <dsp:cNvPr id="0" name=""/>
        <dsp:cNvSpPr/>
      </dsp:nvSpPr>
      <dsp:spPr>
        <a:xfrm>
          <a:off x="204733" y="3539474"/>
          <a:ext cx="372241" cy="37224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D40A45-7134-425B-B3CD-A3766C3EC88E}">
      <dsp:nvSpPr>
        <dsp:cNvPr id="0" name=""/>
        <dsp:cNvSpPr/>
      </dsp:nvSpPr>
      <dsp:spPr>
        <a:xfrm>
          <a:off x="781707" y="3387194"/>
          <a:ext cx="9733892" cy="6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28" tIns="71628" rIns="71628" bIns="71628" numCol="1" spcCol="1270" anchor="ctr" anchorCtr="0">
          <a:noAutofit/>
        </a:bodyPr>
        <a:lstStyle/>
        <a:p>
          <a:pPr marL="0" lvl="0" indent="0" algn="l" defTabSz="800100">
            <a:lnSpc>
              <a:spcPct val="100000"/>
            </a:lnSpc>
            <a:spcBef>
              <a:spcPct val="0"/>
            </a:spcBef>
            <a:spcAft>
              <a:spcPct val="35000"/>
            </a:spcAft>
            <a:buNone/>
          </a:pPr>
          <a:r>
            <a:rPr lang="en-US" sz="1800" kern="1200" dirty="0"/>
            <a:t>NSF Contacts (varies by inquiry): </a:t>
          </a:r>
          <a:r>
            <a:rPr lang="en-US" sz="1800" kern="1200" dirty="0">
              <a:solidFill>
                <a:schemeClr val="accent1"/>
              </a:solidFill>
            </a:rPr>
            <a:t>https://</a:t>
          </a:r>
          <a:r>
            <a:rPr lang="en-US" sz="1800" kern="1200" dirty="0" err="1">
              <a:solidFill>
                <a:schemeClr val="accent1"/>
              </a:solidFill>
            </a:rPr>
            <a:t>www.nsf.gov</a:t>
          </a:r>
          <a:r>
            <a:rPr lang="en-US" sz="1800" kern="1200" dirty="0">
              <a:solidFill>
                <a:schemeClr val="accent1"/>
              </a:solidFill>
            </a:rPr>
            <a:t>/about/contact-us#general-inquiries-59f </a:t>
          </a:r>
        </a:p>
      </dsp:txBody>
      <dsp:txXfrm>
        <a:off x="781707" y="3387194"/>
        <a:ext cx="9733892" cy="67680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DBE77-F4BB-BE4E-98F0-5D253C238ADE}" type="datetimeFigureOut">
              <a:rPr lang="en-US" smtClean="0"/>
              <a:t>4/27/26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90F02-A8A1-064A-9C4D-02A8F61D0AE3}" type="slidenum">
              <a:rPr lang="en-US" smtClean="0"/>
              <a:t>‹#›</a:t>
            </a:fld>
            <a:endParaRPr lang="en-US"/>
          </a:p>
        </p:txBody>
      </p:sp>
    </p:spTree>
    <p:extLst>
      <p:ext uri="{BB962C8B-B14F-4D97-AF65-F5344CB8AC3E}">
        <p14:creationId xmlns:p14="http://schemas.microsoft.com/office/powerpoint/2010/main" val="33907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90F02-A8A1-064A-9C4D-02A8F61D0AE3}" type="slidenum">
              <a:rPr lang="en-US" smtClean="0"/>
              <a:t>1</a:t>
            </a:fld>
            <a:endParaRPr lang="en-US"/>
          </a:p>
        </p:txBody>
      </p:sp>
    </p:spTree>
    <p:extLst>
      <p:ext uri="{BB962C8B-B14F-4D97-AF65-F5344CB8AC3E}">
        <p14:creationId xmlns:p14="http://schemas.microsoft.com/office/powerpoint/2010/main" val="2385716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notice supplement 2 made additional updates related to public access:</a:t>
            </a:r>
          </a:p>
          <a:p>
            <a:endParaRPr lang="en-US" dirty="0"/>
          </a:p>
          <a:p>
            <a:pPr lvl="1"/>
            <a:r>
              <a:rPr lang="en-US" dirty="0"/>
              <a:t>These include that:</a:t>
            </a:r>
          </a:p>
          <a:p>
            <a:pPr lvl="1"/>
            <a:endParaRPr lang="en-US" dirty="0"/>
          </a:p>
          <a:p>
            <a:pPr lvl="1"/>
            <a:r>
              <a:rPr lang="en-US" dirty="0"/>
              <a:t>Final peer reviewed author accepted manuscripts (AAMs) or version of record (VORs) must be deposited at or before time of publication</a:t>
            </a:r>
          </a:p>
          <a:p>
            <a:pPr lvl="2"/>
            <a:r>
              <a:rPr lang="en-US" dirty="0"/>
              <a:t>and you should Include deposits in annual project reporting process</a:t>
            </a:r>
          </a:p>
          <a:p>
            <a:pPr lvl="1"/>
            <a:r>
              <a:rPr lang="en-US" dirty="0"/>
              <a:t>Datasets underlying peer reviewed publications should be made publicly available as per the data management and sharing plan (DMSP)</a:t>
            </a:r>
          </a:p>
          <a:p>
            <a:pPr lvl="1"/>
            <a:r>
              <a:rPr lang="en-US" dirty="0"/>
              <a:t>And you should publicly share supporting materials of results at no more than incremental cost and within a reasonable time</a:t>
            </a:r>
          </a:p>
          <a:p>
            <a:pPr lvl="1"/>
            <a:r>
              <a:rPr lang="en-US" dirty="0"/>
              <a:t>Another item not directly related to public access that is important to note:</a:t>
            </a:r>
          </a:p>
          <a:p>
            <a:pPr lvl="2"/>
            <a:r>
              <a:rPr lang="en-US" dirty="0"/>
              <a:t>DMSP should be created using the new tool on </a:t>
            </a:r>
            <a:r>
              <a:rPr lang="en-US" dirty="0" err="1"/>
              <a:t>research.gov</a:t>
            </a:r>
            <a:r>
              <a:rPr lang="en-US" dirty="0"/>
              <a:t> once tool is made available on April 27, 2026</a:t>
            </a:r>
          </a:p>
          <a:p>
            <a:pPr lvl="1"/>
            <a:r>
              <a:rPr lang="en-US" dirty="0"/>
              <a:t>Additional details on this notice are outlined on our University Public Access website</a:t>
            </a:r>
          </a:p>
          <a:p>
            <a:pPr lvl="1"/>
            <a:endParaRPr lang="en-US" dirty="0"/>
          </a:p>
          <a:p>
            <a:pPr lvl="0"/>
            <a:r>
              <a:rPr lang="en-US" dirty="0"/>
              <a:t>And other changes not directly related to public access can be found on the notice itself. A link to the notice is provided on our public access website and at the end of this presentation.</a:t>
            </a:r>
          </a:p>
        </p:txBody>
      </p:sp>
      <p:sp>
        <p:nvSpPr>
          <p:cNvPr id="4" name="Slide Number Placeholder 3"/>
          <p:cNvSpPr>
            <a:spLocks noGrp="1"/>
          </p:cNvSpPr>
          <p:nvPr>
            <p:ph type="sldNum" sz="quarter" idx="5"/>
          </p:nvPr>
        </p:nvSpPr>
        <p:spPr/>
        <p:txBody>
          <a:bodyPr/>
          <a:lstStyle/>
          <a:p>
            <a:fld id="{19E90F02-A8A1-064A-9C4D-02A8F61D0AE3}" type="slidenum">
              <a:rPr lang="en-US" smtClean="0"/>
              <a:t>10</a:t>
            </a:fld>
            <a:endParaRPr lang="en-US"/>
          </a:p>
        </p:txBody>
      </p:sp>
    </p:spTree>
    <p:extLst>
      <p:ext uri="{BB962C8B-B14F-4D97-AF65-F5344CB8AC3E}">
        <p14:creationId xmlns:p14="http://schemas.microsoft.com/office/powerpoint/2010/main" val="245962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 VOR or manuscript </a:t>
            </a:r>
            <a:r>
              <a:rPr lang="en-US" b="1" dirty="0"/>
              <a:t>must be deposited into the NSF Public Access Repository (PAR) to ensure compliance</a:t>
            </a:r>
          </a:p>
          <a:p>
            <a:pPr lvl="1"/>
            <a:r>
              <a:rPr lang="en-US" dirty="0"/>
              <a:t>It’s deposited through </a:t>
            </a:r>
            <a:r>
              <a:rPr lang="en-US" dirty="0" err="1"/>
              <a:t>research.gov</a:t>
            </a:r>
            <a:endParaRPr lang="en-US" dirty="0"/>
          </a:p>
          <a:p>
            <a:pPr lvl="2"/>
            <a:r>
              <a:rPr lang="en-US" dirty="0"/>
              <a:t>Use your </a:t>
            </a:r>
            <a:r>
              <a:rPr lang="en-US" dirty="0" err="1"/>
              <a:t>login.gov</a:t>
            </a:r>
            <a:r>
              <a:rPr lang="en-US" dirty="0"/>
              <a:t> credentials to login</a:t>
            </a:r>
          </a:p>
          <a:p>
            <a:pPr lvl="3"/>
            <a:r>
              <a:rPr lang="en-US" dirty="0"/>
              <a:t>Ensure </a:t>
            </a:r>
            <a:r>
              <a:rPr lang="en-US" dirty="0" err="1"/>
              <a:t>login.gov</a:t>
            </a:r>
            <a:r>
              <a:rPr lang="en-US" dirty="0"/>
              <a:t> email matches your NSF account’s primary email</a:t>
            </a:r>
          </a:p>
          <a:p>
            <a:pPr lvl="3"/>
            <a:endParaRPr lang="en-US" dirty="0"/>
          </a:p>
          <a:p>
            <a:pPr lvl="0"/>
            <a:r>
              <a:rPr lang="en-US" dirty="0"/>
              <a:t>Additionally, no publisher will deposit into NSF PAR on your behalf</a:t>
            </a:r>
          </a:p>
          <a:p>
            <a:pPr lvl="1"/>
            <a:r>
              <a:rPr lang="en-US" dirty="0"/>
              <a:t>Publisher must allow you the rights to self-deposit without embargo to comply with this policy</a:t>
            </a:r>
          </a:p>
          <a:p>
            <a:pPr lvl="1"/>
            <a:endParaRPr lang="en-US" dirty="0"/>
          </a:p>
          <a:p>
            <a:r>
              <a:rPr lang="en-US" dirty="0"/>
              <a:t>I also want to highlight that submission into another agency’s repository (such as PMC) does </a:t>
            </a:r>
            <a:r>
              <a:rPr lang="en-US" b="1" dirty="0"/>
              <a:t>NOT</a:t>
            </a:r>
            <a:r>
              <a:rPr lang="en-US" dirty="0"/>
              <a:t> satisfy NSF requirements, you must deposit into the NSF PAR to comply</a:t>
            </a:r>
          </a:p>
          <a:p>
            <a:endParaRPr lang="en-US" dirty="0"/>
          </a:p>
        </p:txBody>
      </p:sp>
      <p:sp>
        <p:nvSpPr>
          <p:cNvPr id="4" name="Slide Number Placeholder 3"/>
          <p:cNvSpPr>
            <a:spLocks noGrp="1"/>
          </p:cNvSpPr>
          <p:nvPr>
            <p:ph type="sldNum" sz="quarter" idx="5"/>
          </p:nvPr>
        </p:nvSpPr>
        <p:spPr/>
        <p:txBody>
          <a:bodyPr/>
          <a:lstStyle/>
          <a:p>
            <a:fld id="{19E90F02-A8A1-064A-9C4D-02A8F61D0AE3}" type="slidenum">
              <a:rPr lang="en-US" smtClean="0"/>
              <a:t>11</a:t>
            </a:fld>
            <a:endParaRPr lang="en-US"/>
          </a:p>
        </p:txBody>
      </p:sp>
    </p:spTree>
    <p:extLst>
      <p:ext uri="{BB962C8B-B14F-4D97-AF65-F5344CB8AC3E}">
        <p14:creationId xmlns:p14="http://schemas.microsoft.com/office/powerpoint/2010/main" val="2706970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E90F02-A8A1-064A-9C4D-02A8F61D0AE3}" type="slidenum">
              <a:rPr lang="en-US" smtClean="0"/>
              <a:t>12</a:t>
            </a:fld>
            <a:endParaRPr lang="en-US"/>
          </a:p>
        </p:txBody>
      </p:sp>
    </p:spTree>
    <p:extLst>
      <p:ext uri="{BB962C8B-B14F-4D97-AF65-F5344CB8AC3E}">
        <p14:creationId xmlns:p14="http://schemas.microsoft.com/office/powerpoint/2010/main" val="96135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Ensure all data supporting publications is shared at the time of publication, this applies to financial assistance awarded on or after December 8,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Ensure author accepted manuscript (AAM) or versions of record (VOR) are added to NSF PAR at or before time of publication, this applies to Financial assistance awarded on or after January 22, 2026. When you deposit you will receive a persistent identifier (PID) as proof of deposit, so be sure to note that ID and ensure it's added to your NSF PAR record.</a:t>
            </a:r>
            <a:endParaRPr lang="en-US" dirty="0"/>
          </a:p>
          <a:p>
            <a:endParaRPr lang="en-US" dirty="0"/>
          </a:p>
          <a:p>
            <a:r>
              <a:rPr lang="en-US" dirty="0"/>
              <a:t>If your financial assistance was awarded prior to these dates then you can comply with the previous policy which allotted a 12-month embargo for depositing your manuscript.</a:t>
            </a:r>
          </a:p>
        </p:txBody>
      </p:sp>
      <p:sp>
        <p:nvSpPr>
          <p:cNvPr id="4" name="Slide Number Placeholder 3"/>
          <p:cNvSpPr>
            <a:spLocks noGrp="1"/>
          </p:cNvSpPr>
          <p:nvPr>
            <p:ph type="sldNum" sz="quarter" idx="5"/>
          </p:nvPr>
        </p:nvSpPr>
        <p:spPr/>
        <p:txBody>
          <a:bodyPr/>
          <a:lstStyle/>
          <a:p>
            <a:fld id="{19E90F02-A8A1-064A-9C4D-02A8F61D0AE3}" type="slidenum">
              <a:rPr lang="en-US" smtClean="0"/>
              <a:t>13</a:t>
            </a:fld>
            <a:endParaRPr lang="en-US"/>
          </a:p>
        </p:txBody>
      </p:sp>
    </p:spTree>
    <p:extLst>
      <p:ext uri="{BB962C8B-B14F-4D97-AF65-F5344CB8AC3E}">
        <p14:creationId xmlns:p14="http://schemas.microsoft.com/office/powerpoint/2010/main" val="132424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want to emphasize that things are changing quickly! For the most current information refer to the NSF website and FAQs page. University websites will be updated as quickly as possible but brief delays may occur.</a:t>
            </a:r>
          </a:p>
        </p:txBody>
      </p:sp>
      <p:sp>
        <p:nvSpPr>
          <p:cNvPr id="4" name="Slide Number Placeholder 3"/>
          <p:cNvSpPr>
            <a:spLocks noGrp="1"/>
          </p:cNvSpPr>
          <p:nvPr>
            <p:ph type="sldNum" sz="quarter" idx="5"/>
          </p:nvPr>
        </p:nvSpPr>
        <p:spPr/>
        <p:txBody>
          <a:bodyPr/>
          <a:lstStyle/>
          <a:p>
            <a:fld id="{0B6F1463-F400-2C4E-9922-B2B94DAA545A}" type="slidenum">
              <a:rPr lang="en-US" smtClean="0"/>
              <a:t>14</a:t>
            </a:fld>
            <a:endParaRPr lang="en-US"/>
          </a:p>
        </p:txBody>
      </p:sp>
    </p:spTree>
    <p:extLst>
      <p:ext uri="{BB962C8B-B14F-4D97-AF65-F5344CB8AC3E}">
        <p14:creationId xmlns:p14="http://schemas.microsoft.com/office/powerpoint/2010/main" val="939033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last few slides provide resources to assist with navigating the policy, contacts, etc. </a:t>
            </a:r>
          </a:p>
        </p:txBody>
      </p:sp>
      <p:sp>
        <p:nvSpPr>
          <p:cNvPr id="4" name="Slide Number Placeholder 3"/>
          <p:cNvSpPr>
            <a:spLocks noGrp="1"/>
          </p:cNvSpPr>
          <p:nvPr>
            <p:ph type="sldNum" sz="quarter" idx="5"/>
          </p:nvPr>
        </p:nvSpPr>
        <p:spPr/>
        <p:txBody>
          <a:bodyPr/>
          <a:lstStyle/>
          <a:p>
            <a:fld id="{0B6F1463-F400-2C4E-9922-B2B94DAA545A}" type="slidenum">
              <a:rPr lang="en-US" smtClean="0"/>
              <a:t>15</a:t>
            </a:fld>
            <a:endParaRPr lang="en-US"/>
          </a:p>
        </p:txBody>
      </p:sp>
    </p:spTree>
    <p:extLst>
      <p:ext uri="{BB962C8B-B14F-4D97-AF65-F5344CB8AC3E}">
        <p14:creationId xmlns:p14="http://schemas.microsoft.com/office/powerpoint/2010/main" val="172365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direct links to policy resources on this slide</a:t>
            </a:r>
          </a:p>
        </p:txBody>
      </p:sp>
      <p:sp>
        <p:nvSpPr>
          <p:cNvPr id="4" name="Slide Number Placeholder 3"/>
          <p:cNvSpPr>
            <a:spLocks noGrp="1"/>
          </p:cNvSpPr>
          <p:nvPr>
            <p:ph type="sldNum" sz="quarter" idx="5"/>
          </p:nvPr>
        </p:nvSpPr>
        <p:spPr/>
        <p:txBody>
          <a:bodyPr/>
          <a:lstStyle/>
          <a:p>
            <a:fld id="{0B6F1463-F400-2C4E-9922-B2B94DAA545A}" type="slidenum">
              <a:rPr lang="en-US" smtClean="0"/>
              <a:t>16</a:t>
            </a:fld>
            <a:endParaRPr lang="en-US"/>
          </a:p>
        </p:txBody>
      </p:sp>
    </p:spTree>
    <p:extLst>
      <p:ext uri="{BB962C8B-B14F-4D97-AF65-F5344CB8AC3E}">
        <p14:creationId xmlns:p14="http://schemas.microsoft.com/office/powerpoint/2010/main" val="391374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find direct links to websites including our university of </a:t>
            </a:r>
            <a:r>
              <a:rPr lang="en-US" dirty="0" err="1"/>
              <a:t>utah</a:t>
            </a:r>
            <a:r>
              <a:rPr lang="en-US" dirty="0"/>
              <a:t> public access website</a:t>
            </a:r>
          </a:p>
        </p:txBody>
      </p:sp>
      <p:sp>
        <p:nvSpPr>
          <p:cNvPr id="4" name="Slide Number Placeholder 3"/>
          <p:cNvSpPr>
            <a:spLocks noGrp="1"/>
          </p:cNvSpPr>
          <p:nvPr>
            <p:ph type="sldNum" sz="quarter" idx="5"/>
          </p:nvPr>
        </p:nvSpPr>
        <p:spPr/>
        <p:txBody>
          <a:bodyPr/>
          <a:lstStyle/>
          <a:p>
            <a:fld id="{0B6F1463-F400-2C4E-9922-B2B94DAA545A}" type="slidenum">
              <a:rPr lang="en-US" smtClean="0"/>
              <a:t>17</a:t>
            </a:fld>
            <a:endParaRPr lang="en-US"/>
          </a:p>
        </p:txBody>
      </p:sp>
    </p:spTree>
    <p:extLst>
      <p:ext uri="{BB962C8B-B14F-4D97-AF65-F5344CB8AC3E}">
        <p14:creationId xmlns:p14="http://schemas.microsoft.com/office/powerpoint/2010/main" val="1629622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information for various groups across the university and for NSF</a:t>
            </a:r>
          </a:p>
        </p:txBody>
      </p:sp>
      <p:sp>
        <p:nvSpPr>
          <p:cNvPr id="4" name="Slide Number Placeholder 3"/>
          <p:cNvSpPr>
            <a:spLocks noGrp="1"/>
          </p:cNvSpPr>
          <p:nvPr>
            <p:ph type="sldNum" sz="quarter" idx="5"/>
          </p:nvPr>
        </p:nvSpPr>
        <p:spPr/>
        <p:txBody>
          <a:bodyPr/>
          <a:lstStyle/>
          <a:p>
            <a:fld id="{0B6F1463-F400-2C4E-9922-B2B94DAA545A}" type="slidenum">
              <a:rPr lang="en-US" smtClean="0"/>
              <a:t>18</a:t>
            </a:fld>
            <a:endParaRPr lang="en-US"/>
          </a:p>
        </p:txBody>
      </p:sp>
    </p:spTree>
    <p:extLst>
      <p:ext uri="{BB962C8B-B14F-4D97-AF65-F5344CB8AC3E}">
        <p14:creationId xmlns:p14="http://schemas.microsoft.com/office/powerpoint/2010/main" val="423375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90F02-A8A1-064A-9C4D-02A8F61D0AE3}" type="slidenum">
              <a:rPr lang="en-US" smtClean="0"/>
              <a:t>19</a:t>
            </a:fld>
            <a:endParaRPr lang="en-US"/>
          </a:p>
        </p:txBody>
      </p:sp>
    </p:spTree>
    <p:extLst>
      <p:ext uri="{BB962C8B-B14F-4D97-AF65-F5344CB8AC3E}">
        <p14:creationId xmlns:p14="http://schemas.microsoft.com/office/powerpoint/2010/main" val="181297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90F02-A8A1-064A-9C4D-02A8F61D0AE3}" type="slidenum">
              <a:rPr lang="en-US" smtClean="0"/>
              <a:t>2</a:t>
            </a:fld>
            <a:endParaRPr lang="en-US"/>
          </a:p>
        </p:txBody>
      </p:sp>
    </p:spTree>
    <p:extLst>
      <p:ext uri="{BB962C8B-B14F-4D97-AF65-F5344CB8AC3E}">
        <p14:creationId xmlns:p14="http://schemas.microsoft.com/office/powerpoint/2010/main" val="42388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3</a:t>
            </a:fld>
            <a:endParaRPr lang="en-US"/>
          </a:p>
        </p:txBody>
      </p:sp>
    </p:spTree>
    <p:extLst>
      <p:ext uri="{BB962C8B-B14F-4D97-AF65-F5344CB8AC3E}">
        <p14:creationId xmlns:p14="http://schemas.microsoft.com/office/powerpoint/2010/main" val="102735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0B6F1463-F400-2C4E-9922-B2B94DAA545A}" type="slidenum">
              <a:rPr lang="en-US" smtClean="0"/>
              <a:t>4</a:t>
            </a:fld>
            <a:endParaRPr lang="en-US"/>
          </a:p>
        </p:txBody>
      </p:sp>
    </p:spTree>
    <p:extLst>
      <p:ext uri="{BB962C8B-B14F-4D97-AF65-F5344CB8AC3E}">
        <p14:creationId xmlns:p14="http://schemas.microsoft.com/office/powerpoint/2010/main" val="204228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Public access requirements will vary by the date financial assistance was received</a:t>
            </a:r>
          </a:p>
          <a:p>
            <a:pPr lvl="0" fontAlgn="base"/>
            <a:endParaRPr lang="en-US" dirty="0">
              <a:solidFill>
                <a:srgbClr val="FF0000"/>
              </a:solidFill>
            </a:endParaRPr>
          </a:p>
        </p:txBody>
      </p:sp>
      <p:sp>
        <p:nvSpPr>
          <p:cNvPr id="4" name="Slide Number Placeholder 3"/>
          <p:cNvSpPr>
            <a:spLocks noGrp="1"/>
          </p:cNvSpPr>
          <p:nvPr>
            <p:ph type="sldNum" sz="quarter" idx="5"/>
          </p:nvPr>
        </p:nvSpPr>
        <p:spPr/>
        <p:txBody>
          <a:bodyPr/>
          <a:lstStyle/>
          <a:p>
            <a:fld id="{0B6F1463-F400-2C4E-9922-B2B94DAA545A}" type="slidenum">
              <a:rPr lang="en-US" smtClean="0"/>
              <a:t>5</a:t>
            </a:fld>
            <a:endParaRPr lang="en-US"/>
          </a:p>
        </p:txBody>
      </p:sp>
    </p:spTree>
    <p:extLst>
      <p:ext uri="{BB962C8B-B14F-4D97-AF65-F5344CB8AC3E}">
        <p14:creationId xmlns:p14="http://schemas.microsoft.com/office/powerpoint/2010/main" val="271657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policy entail?</a:t>
            </a:r>
          </a:p>
          <a:p>
            <a:endParaRPr lang="en-US" dirty="0"/>
          </a:p>
          <a:p>
            <a:r>
              <a:rPr lang="en-US" dirty="0"/>
              <a:t>They are 3 major current documents for understanding the requirements of this policy.</a:t>
            </a:r>
          </a:p>
          <a:p>
            <a:endParaRPr lang="en-US" dirty="0"/>
          </a:p>
          <a:p>
            <a:r>
              <a:rPr lang="en-US" dirty="0"/>
              <a:t>Requirements are outlined in the 2024 Proposal and award policies and procedures guide, policy notice supplement 1, and policy notice supplement 2</a:t>
            </a:r>
          </a:p>
        </p:txBody>
      </p:sp>
      <p:sp>
        <p:nvSpPr>
          <p:cNvPr id="4" name="Slide Number Placeholder 3"/>
          <p:cNvSpPr>
            <a:spLocks noGrp="1"/>
          </p:cNvSpPr>
          <p:nvPr>
            <p:ph type="sldNum" sz="quarter" idx="5"/>
          </p:nvPr>
        </p:nvSpPr>
        <p:spPr/>
        <p:txBody>
          <a:bodyPr/>
          <a:lstStyle/>
          <a:p>
            <a:fld id="{19E90F02-A8A1-064A-9C4D-02A8F61D0AE3}" type="slidenum">
              <a:rPr lang="en-US" smtClean="0"/>
              <a:t>6</a:t>
            </a:fld>
            <a:endParaRPr lang="en-US"/>
          </a:p>
        </p:txBody>
      </p:sp>
    </p:spTree>
    <p:extLst>
      <p:ext uri="{BB962C8B-B14F-4D97-AF65-F5344CB8AC3E}">
        <p14:creationId xmlns:p14="http://schemas.microsoft.com/office/powerpoint/2010/main" val="110159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not go into detail on the proposal &amp; award policies &amp; procedures guide as major updates were made in the policy notice supplements for public access.</a:t>
            </a:r>
          </a:p>
          <a:p>
            <a:endParaRPr lang="en-US" dirty="0"/>
          </a:p>
          <a:p>
            <a:r>
              <a:rPr lang="en-US" dirty="0"/>
              <a:t>Information on the original PAPPG is available on our University Public Access website for review if interested.</a:t>
            </a:r>
          </a:p>
          <a:p>
            <a:endParaRPr lang="en-US" dirty="0"/>
          </a:p>
          <a:p>
            <a:r>
              <a:rPr lang="en-US" dirty="0"/>
              <a:t>But one major item that did not change in the supplemental notices is the inclusion of acknowledgement and disclaimer statements in manuscripts.</a:t>
            </a:r>
          </a:p>
          <a:p>
            <a:endParaRPr lang="en-US" dirty="0"/>
          </a:p>
        </p:txBody>
      </p:sp>
      <p:sp>
        <p:nvSpPr>
          <p:cNvPr id="4" name="Slide Number Placeholder 3"/>
          <p:cNvSpPr>
            <a:spLocks noGrp="1"/>
          </p:cNvSpPr>
          <p:nvPr>
            <p:ph type="sldNum" sz="quarter" idx="5"/>
          </p:nvPr>
        </p:nvSpPr>
        <p:spPr/>
        <p:txBody>
          <a:bodyPr/>
          <a:lstStyle/>
          <a:p>
            <a:fld id="{19E90F02-A8A1-064A-9C4D-02A8F61D0AE3}" type="slidenum">
              <a:rPr lang="en-US" smtClean="0"/>
              <a:t>7</a:t>
            </a:fld>
            <a:endParaRPr lang="en-US"/>
          </a:p>
        </p:txBody>
      </p:sp>
    </p:spTree>
    <p:extLst>
      <p:ext uri="{BB962C8B-B14F-4D97-AF65-F5344CB8AC3E}">
        <p14:creationId xmlns:p14="http://schemas.microsoft.com/office/powerpoint/2010/main" val="410619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sample acknowledgement &amp; disclaimer statements as recommended in the </a:t>
            </a:r>
            <a:r>
              <a:rPr lang="en-US" baseline="0" dirty="0"/>
              <a:t>PAPPG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Available here and on the university public access website for future reference.</a:t>
            </a:r>
          </a:p>
        </p:txBody>
      </p:sp>
      <p:sp>
        <p:nvSpPr>
          <p:cNvPr id="4" name="Slide Number Placeholder 3"/>
          <p:cNvSpPr>
            <a:spLocks noGrp="1"/>
          </p:cNvSpPr>
          <p:nvPr>
            <p:ph type="sldNum" sz="quarter" idx="5"/>
          </p:nvPr>
        </p:nvSpPr>
        <p:spPr/>
        <p:txBody>
          <a:bodyPr/>
          <a:lstStyle/>
          <a:p>
            <a:fld id="{0B6F1463-F400-2C4E-9922-B2B94DAA545A}" type="slidenum">
              <a:rPr lang="en-US" smtClean="0"/>
              <a:t>8</a:t>
            </a:fld>
            <a:endParaRPr lang="en-US"/>
          </a:p>
        </p:txBody>
      </p:sp>
    </p:spTree>
    <p:extLst>
      <p:ext uri="{BB962C8B-B14F-4D97-AF65-F5344CB8AC3E}">
        <p14:creationId xmlns:p14="http://schemas.microsoft.com/office/powerpoint/2010/main" val="36168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on with what this policy entails:</a:t>
            </a:r>
          </a:p>
          <a:p>
            <a:endParaRPr lang="en-US" dirty="0"/>
          </a:p>
          <a:p>
            <a:r>
              <a:rPr lang="en-US" dirty="0"/>
              <a:t>	In the policy notice supplement 1 the major public access requirement change is that all data supporting NSF funded publications must now be shared at the time of publication. Exceptions to this can be made but they must be described in the data management and sharing plan prior.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changes in this policy notice not directly related to public access can be found on the notice itself. A link to the notice is provided on our public access website and at the end of this presentation.</a:t>
            </a:r>
          </a:p>
          <a:p>
            <a:endParaRPr lang="en-US" dirty="0"/>
          </a:p>
        </p:txBody>
      </p:sp>
      <p:sp>
        <p:nvSpPr>
          <p:cNvPr id="4" name="Slide Number Placeholder 3"/>
          <p:cNvSpPr>
            <a:spLocks noGrp="1"/>
          </p:cNvSpPr>
          <p:nvPr>
            <p:ph type="sldNum" sz="quarter" idx="5"/>
          </p:nvPr>
        </p:nvSpPr>
        <p:spPr/>
        <p:txBody>
          <a:bodyPr/>
          <a:lstStyle/>
          <a:p>
            <a:fld id="{19E90F02-A8A1-064A-9C4D-02A8F61D0AE3}" type="slidenum">
              <a:rPr lang="en-US" smtClean="0"/>
              <a:t>9</a:t>
            </a:fld>
            <a:endParaRPr lang="en-US"/>
          </a:p>
        </p:txBody>
      </p:sp>
    </p:spTree>
    <p:extLst>
      <p:ext uri="{BB962C8B-B14F-4D97-AF65-F5344CB8AC3E}">
        <p14:creationId xmlns:p14="http://schemas.microsoft.com/office/powerpoint/2010/main" val="2254775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Fra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C5A12-C97F-6F85-EBA2-840FDFD9588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1079654"/>
            <a:ext cx="11019183" cy="4565772"/>
          </a:xfrm>
          <a:prstGeom prst="rect">
            <a:avLst/>
          </a:prstGeom>
        </p:spPr>
        <p:txBody>
          <a:bodyPr>
            <a:normAutofit/>
          </a:bodyPr>
          <a:lstStyle>
            <a:lvl1pPr algn="ctr">
              <a:defRPr sz="9000" b="1" i="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8494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6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63C3-4244-A742-ACF4-3DFBFC5A5473}"/>
              </a:ext>
            </a:extLst>
          </p:cNvPr>
          <p:cNvSpPr>
            <a:spLocks noGrp="1"/>
          </p:cNvSpPr>
          <p:nvPr>
            <p:ph type="title"/>
          </p:nvPr>
        </p:nvSpPr>
        <p:spPr>
          <a:xfrm>
            <a:off x="839788" y="457200"/>
            <a:ext cx="3932237" cy="1600200"/>
          </a:xfrm>
          <a:prstGeom prst="rect">
            <a:avLst/>
          </a:prstGeom>
        </p:spPr>
        <p:txBody>
          <a:bodyPr anchor="b"/>
          <a:lstStyle>
            <a:lvl1pPr>
              <a:defRPr sz="3200" b="1" i="0" baseline="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65FC02-624D-EF46-BFD3-863C89B4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C064E-9846-DA4F-916B-4EF3BE17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68972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923A-CB45-4449-8842-8CD81DDC74F6}"/>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698646C-D8A4-EB4E-91E4-D166646779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24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0739A-1B88-864A-8F17-580BD50C077A}"/>
              </a:ext>
            </a:extLst>
          </p:cNvPr>
          <p:cNvSpPr>
            <a:spLocks noGrp="1"/>
          </p:cNvSpPr>
          <p:nvPr>
            <p:ph type="title" orient="vert"/>
          </p:nvPr>
        </p:nvSpPr>
        <p:spPr>
          <a:xfrm>
            <a:off x="8724900" y="749147"/>
            <a:ext cx="2628900" cy="5427816"/>
          </a:xfrm>
          <a:prstGeom prst="rect">
            <a:avLst/>
          </a:prstGeom>
        </p:spPr>
        <p:txBody>
          <a:bodyPr vert="eaVert"/>
          <a:lstStyle>
            <a:lvl1pPr>
              <a:defRPr b="1" i="0" baseline="0">
                <a:solidFill>
                  <a:schemeClr val="accent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C82C530-0EB8-594F-94A9-7E068D7E45DD}"/>
              </a:ext>
            </a:extLst>
          </p:cNvPr>
          <p:cNvSpPr>
            <a:spLocks noGrp="1"/>
          </p:cNvSpPr>
          <p:nvPr>
            <p:ph type="body" orient="vert" idx="1"/>
          </p:nvPr>
        </p:nvSpPr>
        <p:spPr>
          <a:xfrm>
            <a:off x="838200" y="749145"/>
            <a:ext cx="7734300" cy="5427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468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Fra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C5A12-C97F-6F85-EBA2-840FDFD9588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1167788"/>
            <a:ext cx="11019183" cy="4477637"/>
          </a:xfrm>
          <a:prstGeom prst="rect">
            <a:avLst/>
          </a:prstGeom>
        </p:spPr>
        <p:txBody>
          <a:bodyPr>
            <a:normAutofit/>
          </a:bodyPr>
          <a:lstStyle>
            <a:lvl1pPr algn="ctr">
              <a:defRPr sz="90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0334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9A79-0C9A-EC4D-9833-881716D6B24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7500" b="1" i="0" baseline="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4F58B-B0F4-6B49-96E1-A3DA9CFCDE55}"/>
              </a:ext>
            </a:extLst>
          </p:cNvPr>
          <p:cNvSpPr>
            <a:spLocks noGrp="1"/>
          </p:cNvSpPr>
          <p:nvPr>
            <p:ph type="subTitle" idx="1"/>
          </p:nvPr>
        </p:nvSpPr>
        <p:spPr>
          <a:xfrm>
            <a:off x="1524000" y="3602038"/>
            <a:ext cx="9144000" cy="1655762"/>
          </a:xfrm>
        </p:spPr>
        <p:txBody>
          <a:bodyPr>
            <a:normAutofit/>
          </a:bodyPr>
          <a:lstStyle>
            <a:lvl1pPr marL="0" indent="0" algn="ctr">
              <a:buNone/>
              <a:defRPr sz="35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59709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1" y="1"/>
            <a:ext cx="12191999" cy="5937956"/>
          </a:xfrm>
          <a:solidFill>
            <a:schemeClr val="bg2"/>
          </a:solidFill>
        </p:spPr>
        <p:txBody>
          <a:bodyPr/>
          <a:lstStyle/>
          <a:p>
            <a:endParaRPr lang="en-US" dirty="0"/>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3329609"/>
            <a:ext cx="11019183" cy="2007704"/>
          </a:xfrm>
          <a:prstGeom prst="rect">
            <a:avLst/>
          </a:prstGeom>
        </p:spPr>
        <p:txBody>
          <a:bodyPr>
            <a:normAutofit/>
          </a:bodyPr>
          <a:lstStyle>
            <a:lvl1pPr algn="ctr">
              <a:defRPr sz="65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2245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C418-7B51-1F42-B682-6468D6184A51}"/>
              </a:ext>
            </a:extLst>
          </p:cNvPr>
          <p:cNvSpPr>
            <a:spLocks noGrp="1"/>
          </p:cNvSpPr>
          <p:nvPr>
            <p:ph type="title"/>
          </p:nvPr>
        </p:nvSpPr>
        <p:spPr>
          <a:xfrm>
            <a:off x="7528823" y="457200"/>
            <a:ext cx="3932237" cy="1600200"/>
          </a:xfrm>
          <a:prstGeom prst="rect">
            <a:avLst/>
          </a:prstGeom>
        </p:spPr>
        <p:txBody>
          <a:bodyPr anchor="b">
            <a:normAutofit/>
          </a:bodyPr>
          <a:lstStyle>
            <a:lvl1pPr>
              <a:defRPr sz="3500" b="1" i="0" baseline="0">
                <a:solidFill>
                  <a:schemeClr val="accent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3AE6E81-EF91-B94E-B2FB-A0261A8D02DE}"/>
              </a:ext>
            </a:extLst>
          </p:cNvPr>
          <p:cNvSpPr>
            <a:spLocks noGrp="1"/>
          </p:cNvSpPr>
          <p:nvPr>
            <p:ph type="pic" idx="1"/>
          </p:nvPr>
        </p:nvSpPr>
        <p:spPr>
          <a:xfrm>
            <a:off x="626164" y="457201"/>
            <a:ext cx="636104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D86DA-BF2A-2945-93CD-9E6EBE526314}"/>
              </a:ext>
            </a:extLst>
          </p:cNvPr>
          <p:cNvSpPr>
            <a:spLocks noGrp="1"/>
          </p:cNvSpPr>
          <p:nvPr>
            <p:ph type="body" sz="half" idx="2"/>
          </p:nvPr>
        </p:nvSpPr>
        <p:spPr>
          <a:xfrm>
            <a:off x="7528823" y="2057400"/>
            <a:ext cx="3932237" cy="3811588"/>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7843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05E0-DFB0-8A4C-89B0-6BA2273F851A}"/>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D92818-A55D-8448-8F42-F180523466D0}"/>
              </a:ext>
            </a:extLst>
          </p:cNvPr>
          <p:cNvSpPr>
            <a:spLocks noGrp="1"/>
          </p:cNvSpPr>
          <p:nvPr>
            <p:ph idx="1"/>
          </p:nvPr>
        </p:nvSpPr>
        <p:spPr>
          <a:xfrm>
            <a:off x="838200" y="1825625"/>
            <a:ext cx="10515600" cy="4067175"/>
          </a:xfrm>
        </p:spPr>
        <p:txBody>
          <a:bodyPr/>
          <a:lstStyle>
            <a:lvl1pPr>
              <a:defRPr baseline="0">
                <a:latin typeface="Myriad Pro" panose="020B0403030403020204" pitchFamily="34" charset="0"/>
              </a:defRPr>
            </a:lvl1pPr>
            <a:lvl2pPr>
              <a:defRPr baseline="0">
                <a:latin typeface="Myriad Pro" panose="020B0403030403020204" pitchFamily="34" charset="0"/>
              </a:defRPr>
            </a:lvl2pPr>
            <a:lvl3pPr>
              <a:defRPr baseline="0">
                <a:latin typeface="Myriad Pro" panose="020B0403030403020204" pitchFamily="34" charset="0"/>
              </a:defRPr>
            </a:lvl3pPr>
            <a:lvl4pPr>
              <a:defRPr baseline="0">
                <a:latin typeface="Myriad Pro" panose="020B0403030403020204" pitchFamily="34" charset="0"/>
              </a:defRPr>
            </a:lvl4pPr>
            <a:lvl5pPr>
              <a:defRPr baseline="0">
                <a:latin typeface="Myriad Pro"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2624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FCD4-1B38-0B4A-BD67-44F80495EB26}"/>
              </a:ext>
            </a:extLst>
          </p:cNvPr>
          <p:cNvSpPr>
            <a:spLocks noGrp="1"/>
          </p:cNvSpPr>
          <p:nvPr>
            <p:ph type="title"/>
          </p:nvPr>
        </p:nvSpPr>
        <p:spPr>
          <a:xfrm>
            <a:off x="831850" y="1709738"/>
            <a:ext cx="10515600" cy="2852737"/>
          </a:xfrm>
          <a:prstGeom prst="rect">
            <a:avLst/>
          </a:prstGeom>
        </p:spPr>
        <p:txBody>
          <a:bodyPr anchor="b"/>
          <a:lstStyle>
            <a:lvl1pPr>
              <a:defRPr sz="6000"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DD30C33-1A0F-2F41-BCE8-FACE145DE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0320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9A79-0C9A-EC4D-9833-881716D6B24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7500" b="1" i="0" baseline="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4F58B-B0F4-6B49-96E1-A3DA9CFCDE55}"/>
              </a:ext>
            </a:extLst>
          </p:cNvPr>
          <p:cNvSpPr>
            <a:spLocks noGrp="1"/>
          </p:cNvSpPr>
          <p:nvPr>
            <p:ph type="subTitle" idx="1"/>
          </p:nvPr>
        </p:nvSpPr>
        <p:spPr>
          <a:xfrm>
            <a:off x="1524000" y="3602038"/>
            <a:ext cx="9144000" cy="1655762"/>
          </a:xfrm>
        </p:spPr>
        <p:txBody>
          <a:bodyPr>
            <a:normAutofit/>
          </a:bodyPr>
          <a:lstStyle>
            <a:lvl1pPr marL="0" indent="0" algn="ctr">
              <a:buNone/>
              <a:defRPr sz="35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7366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3B50-55C6-4547-AE34-47292853DA5E}"/>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EA54845-0921-4245-99E6-7D64D448F2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0B7EC-F64E-7C44-B560-9A1C6F85F2D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728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5AA-0E35-D349-A12B-D186E96639D1}"/>
              </a:ext>
            </a:extLst>
          </p:cNvPr>
          <p:cNvSpPr>
            <a:spLocks noGrp="1"/>
          </p:cNvSpPr>
          <p:nvPr>
            <p:ph type="title"/>
          </p:nvPr>
        </p:nvSpPr>
        <p:spPr>
          <a:xfrm>
            <a:off x="839788"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9AA2B3-3F14-B949-B39D-D26FDD15B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6BDE1F-09B3-BC4F-B394-8B3AA903FF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A397-558A-8545-AA36-20A4AED9D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4E84FF-3648-9045-BD6E-E6E2A84274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950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103-237B-544E-B56B-CCC652467A98}"/>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04860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223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63C3-4244-A742-ACF4-3DFBFC5A5473}"/>
              </a:ext>
            </a:extLst>
          </p:cNvPr>
          <p:cNvSpPr>
            <a:spLocks noGrp="1"/>
          </p:cNvSpPr>
          <p:nvPr>
            <p:ph type="title"/>
          </p:nvPr>
        </p:nvSpPr>
        <p:spPr>
          <a:xfrm>
            <a:off x="839788" y="457200"/>
            <a:ext cx="3932237" cy="1600200"/>
          </a:xfrm>
          <a:prstGeom prst="rect">
            <a:avLst/>
          </a:prstGeom>
        </p:spPr>
        <p:txBody>
          <a:bodyPr anchor="b"/>
          <a:lstStyle>
            <a:lvl1pPr>
              <a:defRPr sz="3200"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65FC02-624D-EF46-BFD3-863C89B4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C064E-9846-DA4F-916B-4EF3BE17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6655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923A-CB45-4449-8842-8CD81DDC74F6}"/>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698646C-D8A4-EB4E-91E4-D166646779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66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0739A-1B88-864A-8F17-580BD50C077A}"/>
              </a:ext>
            </a:extLst>
          </p:cNvPr>
          <p:cNvSpPr>
            <a:spLocks noGrp="1"/>
          </p:cNvSpPr>
          <p:nvPr>
            <p:ph type="title" orient="vert"/>
          </p:nvPr>
        </p:nvSpPr>
        <p:spPr>
          <a:xfrm>
            <a:off x="8724900" y="474133"/>
            <a:ext cx="2628900" cy="5702830"/>
          </a:xfrm>
          <a:prstGeom prst="rect">
            <a:avLst/>
          </a:prstGeom>
        </p:spPr>
        <p:txBody>
          <a:bodyPr vert="eaVert"/>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C82C530-0EB8-594F-94A9-7E068D7E45DD}"/>
              </a:ext>
            </a:extLst>
          </p:cNvPr>
          <p:cNvSpPr>
            <a:spLocks noGrp="1"/>
          </p:cNvSpPr>
          <p:nvPr>
            <p:ph type="body" orient="vert" idx="1"/>
          </p:nvPr>
        </p:nvSpPr>
        <p:spPr>
          <a:xfrm>
            <a:off x="838200" y="474133"/>
            <a:ext cx="7734300" cy="570283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063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1" y="1"/>
            <a:ext cx="12192000" cy="602826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3329609"/>
            <a:ext cx="11019183" cy="2007704"/>
          </a:xfrm>
          <a:prstGeom prst="rect">
            <a:avLst/>
          </a:prstGeom>
        </p:spPr>
        <p:txBody>
          <a:bodyPr>
            <a:normAutofit/>
          </a:bodyPr>
          <a:lstStyle>
            <a:lvl1pPr algn="ctr">
              <a:defRPr sz="6500" b="1" i="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20895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C418-7B51-1F42-B682-6468D6184A51}"/>
              </a:ext>
            </a:extLst>
          </p:cNvPr>
          <p:cNvSpPr>
            <a:spLocks noGrp="1"/>
          </p:cNvSpPr>
          <p:nvPr>
            <p:ph type="title"/>
          </p:nvPr>
        </p:nvSpPr>
        <p:spPr>
          <a:xfrm>
            <a:off x="7528823" y="457200"/>
            <a:ext cx="3932237" cy="1600200"/>
          </a:xfrm>
          <a:prstGeom prst="rect">
            <a:avLst/>
          </a:prstGeom>
        </p:spPr>
        <p:txBody>
          <a:bodyPr anchor="b">
            <a:normAutofit/>
          </a:bodyPr>
          <a:lstStyle>
            <a:lvl1pPr>
              <a:defRPr sz="3500" b="1" i="0" baseline="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3AE6E81-EF91-B94E-B2FB-A0261A8D02DE}"/>
              </a:ext>
            </a:extLst>
          </p:cNvPr>
          <p:cNvSpPr>
            <a:spLocks noGrp="1"/>
          </p:cNvSpPr>
          <p:nvPr>
            <p:ph type="pic" idx="1"/>
          </p:nvPr>
        </p:nvSpPr>
        <p:spPr>
          <a:xfrm>
            <a:off x="626164" y="457201"/>
            <a:ext cx="636104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3ED86DA-BF2A-2945-93CD-9E6EBE526314}"/>
              </a:ext>
            </a:extLst>
          </p:cNvPr>
          <p:cNvSpPr>
            <a:spLocks noGrp="1"/>
          </p:cNvSpPr>
          <p:nvPr>
            <p:ph type="body" sz="half" idx="2"/>
          </p:nvPr>
        </p:nvSpPr>
        <p:spPr>
          <a:xfrm>
            <a:off x="7528823" y="2057400"/>
            <a:ext cx="3932237" cy="3811588"/>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13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05E0-DFB0-8A4C-89B0-6BA2273F851A}"/>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7D92818-A55D-8448-8F42-F180523466D0}"/>
              </a:ext>
            </a:extLst>
          </p:cNvPr>
          <p:cNvSpPr>
            <a:spLocks noGrp="1"/>
          </p:cNvSpPr>
          <p:nvPr>
            <p:ph idx="1"/>
          </p:nvPr>
        </p:nvSpPr>
        <p:spPr>
          <a:xfrm>
            <a:off x="838200" y="1825625"/>
            <a:ext cx="105156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FCD4-1B38-0B4A-BD67-44F80495EB26}"/>
              </a:ext>
            </a:extLst>
          </p:cNvPr>
          <p:cNvSpPr>
            <a:spLocks noGrp="1"/>
          </p:cNvSpPr>
          <p:nvPr>
            <p:ph type="title"/>
          </p:nvPr>
        </p:nvSpPr>
        <p:spPr>
          <a:xfrm>
            <a:off x="831850" y="1709738"/>
            <a:ext cx="10515600" cy="2852737"/>
          </a:xfrm>
          <a:prstGeom prst="rect">
            <a:avLst/>
          </a:prstGeom>
        </p:spPr>
        <p:txBody>
          <a:bodyPr anchor="b"/>
          <a:lstStyle>
            <a:lvl1pPr>
              <a:defRPr sz="6000" b="1" i="0" baseline="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D30C33-1A0F-2F41-BCE8-FACE145DE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8332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3B50-55C6-4547-AE34-47292853DA5E}"/>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EA54845-0921-4245-99E6-7D64D448F2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0B7EC-F64E-7C44-B560-9A1C6F85F2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295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5AA-0E35-D349-A12B-D186E96639D1}"/>
              </a:ext>
            </a:extLst>
          </p:cNvPr>
          <p:cNvSpPr>
            <a:spLocks noGrp="1"/>
          </p:cNvSpPr>
          <p:nvPr>
            <p:ph type="title"/>
          </p:nvPr>
        </p:nvSpPr>
        <p:spPr>
          <a:xfrm>
            <a:off x="839788" y="365125"/>
            <a:ext cx="10515600" cy="1325563"/>
          </a:xfrm>
          <a:prstGeom prst="rect">
            <a:avLst/>
          </a:prstGeom>
        </p:spPr>
        <p:txBody>
          <a:bodyPr/>
          <a:lstStyle>
            <a:lvl1pPr>
              <a:defRPr b="1" i="0" baseline="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C9AA2B3-3F14-B949-B39D-D26FDD15B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6BDE1F-09B3-BC4F-B394-8B3AA903FF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A397-558A-8545-AA36-20A4AED9D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4E84FF-3648-9045-BD6E-E6E2A84274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66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103-237B-544E-B56B-CCC652467A98}"/>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230359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2DE75-C282-1C43-AEAD-02A07B8CC266}"/>
              </a:ext>
            </a:extLst>
          </p:cNvPr>
          <p:cNvSpPr>
            <a:spLocks noGrp="1"/>
          </p:cNvSpPr>
          <p:nvPr>
            <p:ph type="body" idx="1"/>
          </p:nvPr>
        </p:nvSpPr>
        <p:spPr>
          <a:xfrm>
            <a:off x="838200" y="1825625"/>
            <a:ext cx="10515600" cy="41875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C8233BD-96E6-FE4F-B182-03257A4BF33D}"/>
              </a:ext>
            </a:extLst>
          </p:cNvPr>
          <p:cNvSpPr>
            <a:spLocks noGrp="1"/>
          </p:cNvSpPr>
          <p:nvPr>
            <p:ph type="sldNum" sz="quarter" idx="4"/>
          </p:nvPr>
        </p:nvSpPr>
        <p:spPr>
          <a:xfrm>
            <a:off x="8867495" y="6334316"/>
            <a:ext cx="249381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87722-51FE-EF4B-9E63-E4695586A274}" type="slidenum">
              <a:rPr lang="en-US" smtClean="0"/>
              <a:t>‹#›</a:t>
            </a:fld>
            <a:endParaRPr lang="en-US" dirty="0"/>
          </a:p>
        </p:txBody>
      </p:sp>
      <p:sp>
        <p:nvSpPr>
          <p:cNvPr id="7" name="Title Placeholder 6">
            <a:extLst>
              <a:ext uri="{FF2B5EF4-FFF2-40B4-BE49-F238E27FC236}">
                <a16:creationId xmlns:a16="http://schemas.microsoft.com/office/drawing/2014/main" id="{0AC10482-C5B2-2243-B02C-AE711CD2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821344306"/>
      </p:ext>
    </p:extLst>
  </p:cSld>
  <p:clrMap bg1="lt1" tx1="dk1" bg2="lt2" tx2="dk2" accent1="accent1" accent2="accent2" accent3="accent3" accent4="accent4" accent5="accent5" accent6="accent6" hlink="hlink" folHlink="folHlink"/>
  <p:sldLayoutIdLst>
    <p:sldLayoutId id="2147483708" r:id="rId1"/>
    <p:sldLayoutId id="2147483696" r:id="rId2"/>
    <p:sldLayoutId id="2147483707" r:id="rId3"/>
    <p:sldLayoutId id="2147483704"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baseline="0">
          <a:solidFill>
            <a:schemeClr val="accent1"/>
          </a:solidFill>
          <a:latin typeface="Factoria Ultra"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2DE75-C282-1C43-AEAD-02A07B8CC266}"/>
              </a:ext>
            </a:extLst>
          </p:cNvPr>
          <p:cNvSpPr>
            <a:spLocks noGrp="1"/>
          </p:cNvSpPr>
          <p:nvPr>
            <p:ph type="body" idx="1"/>
          </p:nvPr>
        </p:nvSpPr>
        <p:spPr>
          <a:xfrm>
            <a:off x="838200" y="1825625"/>
            <a:ext cx="10515600" cy="41875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8233BD-96E6-FE4F-B182-03257A4BF33D}"/>
              </a:ext>
            </a:extLst>
          </p:cNvPr>
          <p:cNvSpPr>
            <a:spLocks noGrp="1"/>
          </p:cNvSpPr>
          <p:nvPr>
            <p:ph type="sldNum" sz="quarter" idx="4"/>
          </p:nvPr>
        </p:nvSpPr>
        <p:spPr>
          <a:xfrm>
            <a:off x="8889529" y="6288888"/>
            <a:ext cx="249381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87722-51FE-EF4B-9E63-E4695586A274}" type="slidenum">
              <a:rPr lang="en-US" smtClean="0"/>
              <a:t>‹#›</a:t>
            </a:fld>
            <a:endParaRPr lang="en-US"/>
          </a:p>
        </p:txBody>
      </p:sp>
      <p:sp>
        <p:nvSpPr>
          <p:cNvPr id="7" name="Title Placeholder 6">
            <a:extLst>
              <a:ext uri="{FF2B5EF4-FFF2-40B4-BE49-F238E27FC236}">
                <a16:creationId xmlns:a16="http://schemas.microsoft.com/office/drawing/2014/main" id="{0AC10482-C5B2-2243-B02C-AE711CD2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595088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baseline="0">
          <a:solidFill>
            <a:schemeClr val="accent1"/>
          </a:solidFill>
          <a:latin typeface="Myriad Pro Black" panose="020B04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yriad Pro"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yriad Pro"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yriad Pro"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www.amarujala.com/uttar-pradesh/firozabad/health-department-takes-action-against-maa-ambe-hospital-notice-to-operator-firozabad-news-c-169-1-sagr1024-163395-2025-12-1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nsf.gov/public-access" TargetMode="External"/><Relationship Id="rId7" Type="http://schemas.openxmlformats.org/officeDocument/2006/relationships/hyperlink" Target="https://www.nsf.gov/about/contact-us#general-inquiries-59f"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www.nsf.gov/policies/document/pappg24-1-supplement-2" TargetMode="External"/><Relationship Id="rId5" Type="http://schemas.openxmlformats.org/officeDocument/2006/relationships/hyperlink" Target="https://www.nsf.gov/policies/document/pappg24-1-supplement-1" TargetMode="External"/><Relationship Id="rId4" Type="http://schemas.openxmlformats.org/officeDocument/2006/relationships/hyperlink" Target="https://www.nsf.gov/policies/pappg/24-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nsf.gov/public-access"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hyperlink" Target="https://par.nsf.gov/" TargetMode="External"/><Relationship Id="rId4" Type="http://schemas.openxmlformats.org/officeDocument/2006/relationships/hyperlink" Target="https://www.research.gov/research-web/"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hyperlink" Target="https://stablediffusionweb.com/prompts/a-researcher-pointing-at-something-on-the-right-on-a-chemical-chart-"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hyperlink" Target="https://westarnhem.nt.gov.au/news/public-notice-jabiru-centrelink-holiday-closure" TargetMode="Externa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pixabay.com/en/graph-pie-chart-business-finance-96301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257D-F8CF-7486-DADD-99D75121B2CE}"/>
              </a:ext>
            </a:extLst>
          </p:cNvPr>
          <p:cNvSpPr>
            <a:spLocks noGrp="1"/>
          </p:cNvSpPr>
          <p:nvPr>
            <p:ph type="title"/>
          </p:nvPr>
        </p:nvSpPr>
        <p:spPr/>
        <p:txBody>
          <a:bodyPr>
            <a:normAutofit/>
          </a:bodyPr>
          <a:lstStyle/>
          <a:p>
            <a:r>
              <a:rPr lang="en-US" dirty="0"/>
              <a:t>Navigating the NSF Public Access Initiative</a:t>
            </a:r>
            <a:br>
              <a:rPr lang="en-US" dirty="0"/>
            </a:br>
            <a:r>
              <a:rPr lang="en-US" sz="3600" b="0" dirty="0">
                <a:latin typeface="Arial" panose="020B0604020202020204" pitchFamily="34" charset="0"/>
                <a:cs typeface="Arial" panose="020B0604020202020204" pitchFamily="34" charset="0"/>
              </a:rPr>
              <a:t>Office of Research Integrity &amp; Compliance</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Gabrielle Matinkhah</a:t>
            </a:r>
            <a:endParaRPr lang="en-US" sz="3600" b="0" dirty="0"/>
          </a:p>
        </p:txBody>
      </p:sp>
    </p:spTree>
    <p:extLst>
      <p:ext uri="{BB962C8B-B14F-4D97-AF65-F5344CB8AC3E}">
        <p14:creationId xmlns:p14="http://schemas.microsoft.com/office/powerpoint/2010/main" val="58468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94E1-4359-A8EA-314A-7D234DB67F7A}"/>
              </a:ext>
            </a:extLst>
          </p:cNvPr>
          <p:cNvSpPr>
            <a:spLocks noGrp="1"/>
          </p:cNvSpPr>
          <p:nvPr>
            <p:ph type="title"/>
          </p:nvPr>
        </p:nvSpPr>
        <p:spPr/>
        <p:txBody>
          <a:bodyPr/>
          <a:lstStyle/>
          <a:p>
            <a:r>
              <a:rPr lang="en-US" dirty="0"/>
              <a:t>What: What does this policy entail?</a:t>
            </a:r>
          </a:p>
        </p:txBody>
      </p:sp>
      <p:sp>
        <p:nvSpPr>
          <p:cNvPr id="3" name="Content Placeholder 2">
            <a:extLst>
              <a:ext uri="{FF2B5EF4-FFF2-40B4-BE49-F238E27FC236}">
                <a16:creationId xmlns:a16="http://schemas.microsoft.com/office/drawing/2014/main" id="{4AFB6D19-F7B4-0575-B868-20A86D8328AD}"/>
              </a:ext>
            </a:extLst>
          </p:cNvPr>
          <p:cNvSpPr>
            <a:spLocks noGrp="1"/>
          </p:cNvSpPr>
          <p:nvPr>
            <p:ph idx="1"/>
          </p:nvPr>
        </p:nvSpPr>
        <p:spPr>
          <a:xfrm>
            <a:off x="838200" y="1565329"/>
            <a:ext cx="10515600" cy="4649491"/>
          </a:xfrm>
        </p:spPr>
        <p:txBody>
          <a:bodyPr>
            <a:normAutofit lnSpcReduction="10000"/>
          </a:bodyPr>
          <a:lstStyle/>
          <a:p>
            <a:r>
              <a:rPr lang="en-US" dirty="0"/>
              <a:t>Policy Notice: Supplement 2 requires:</a:t>
            </a:r>
          </a:p>
          <a:p>
            <a:pPr lvl="1"/>
            <a:r>
              <a:rPr lang="en-US" dirty="0"/>
              <a:t>Final peer reviewed author accepted manuscripts (AAMs) or version of record (VORs) must be deposited at or before time of publication</a:t>
            </a:r>
          </a:p>
          <a:p>
            <a:pPr lvl="2"/>
            <a:r>
              <a:rPr lang="en-US" dirty="0"/>
              <a:t>Include deposits in annual project reporting process</a:t>
            </a:r>
          </a:p>
          <a:p>
            <a:pPr lvl="1"/>
            <a:r>
              <a:rPr lang="en-US" dirty="0"/>
              <a:t>Datasets underlying peer reviewed publications are made publicly available as per the data management and sharing plan (DMSP)</a:t>
            </a:r>
          </a:p>
          <a:p>
            <a:pPr lvl="1"/>
            <a:r>
              <a:rPr lang="en-US" dirty="0"/>
              <a:t>Publicly share supporting materials of results at no more than incremental cost and within a reasonable time</a:t>
            </a:r>
          </a:p>
          <a:p>
            <a:pPr lvl="1"/>
            <a:r>
              <a:rPr lang="en-US" dirty="0"/>
              <a:t>Other:</a:t>
            </a:r>
          </a:p>
          <a:p>
            <a:pPr lvl="2"/>
            <a:r>
              <a:rPr lang="en-US" dirty="0"/>
              <a:t>DMSP is created using the new tool on </a:t>
            </a:r>
            <a:r>
              <a:rPr lang="en-US" dirty="0" err="1"/>
              <a:t>research.gov</a:t>
            </a:r>
            <a:r>
              <a:rPr lang="en-US" dirty="0"/>
              <a:t> once tool is made available on April 27, 2026</a:t>
            </a:r>
          </a:p>
          <a:p>
            <a:pPr lvl="1"/>
            <a:r>
              <a:rPr lang="en-US" dirty="0"/>
              <a:t>Additional details outlined on our University Public Access website</a:t>
            </a:r>
          </a:p>
          <a:p>
            <a:r>
              <a:rPr lang="en-US" dirty="0"/>
              <a:t>See Policy Notice for non public access related changes</a:t>
            </a:r>
          </a:p>
          <a:p>
            <a:endParaRPr lang="en-US" dirty="0"/>
          </a:p>
        </p:txBody>
      </p:sp>
    </p:spTree>
    <p:extLst>
      <p:ext uri="{BB962C8B-B14F-4D97-AF65-F5344CB8AC3E}">
        <p14:creationId xmlns:p14="http://schemas.microsoft.com/office/powerpoint/2010/main" val="362667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F9B01-A913-52F0-05B6-63F00763075C}"/>
              </a:ext>
            </a:extLst>
          </p:cNvPr>
          <p:cNvSpPr>
            <a:spLocks noGrp="1"/>
          </p:cNvSpPr>
          <p:nvPr>
            <p:ph type="title"/>
          </p:nvPr>
        </p:nvSpPr>
        <p:spPr/>
        <p:txBody>
          <a:bodyPr/>
          <a:lstStyle/>
          <a:p>
            <a:r>
              <a:rPr lang="en-US" dirty="0"/>
              <a:t>Where: Where do I publish to ensure compliance with the policy?</a:t>
            </a:r>
          </a:p>
        </p:txBody>
      </p:sp>
      <p:sp>
        <p:nvSpPr>
          <p:cNvPr id="3" name="Content Placeholder 2">
            <a:extLst>
              <a:ext uri="{FF2B5EF4-FFF2-40B4-BE49-F238E27FC236}">
                <a16:creationId xmlns:a16="http://schemas.microsoft.com/office/drawing/2014/main" id="{960A6908-6E9C-42E2-8D30-C771BAAF7AC5}"/>
              </a:ext>
            </a:extLst>
          </p:cNvPr>
          <p:cNvSpPr>
            <a:spLocks noGrp="1"/>
          </p:cNvSpPr>
          <p:nvPr>
            <p:ph idx="1"/>
          </p:nvPr>
        </p:nvSpPr>
        <p:spPr/>
        <p:txBody>
          <a:bodyPr>
            <a:normAutofit fontScale="92500" lnSpcReduction="10000"/>
          </a:bodyPr>
          <a:lstStyle/>
          <a:p>
            <a:r>
              <a:rPr lang="en-US" dirty="0"/>
              <a:t>Ultimately, the VOR/manuscript </a:t>
            </a:r>
            <a:r>
              <a:rPr lang="en-US" b="1" dirty="0"/>
              <a:t>must be deposited into the NSF Public Access Repository (PAR) to ensure compliance</a:t>
            </a:r>
          </a:p>
          <a:p>
            <a:pPr lvl="1"/>
            <a:r>
              <a:rPr lang="en-US" dirty="0"/>
              <a:t>Deposited through </a:t>
            </a:r>
            <a:r>
              <a:rPr lang="en-US" dirty="0" err="1"/>
              <a:t>research.gov</a:t>
            </a:r>
            <a:endParaRPr lang="en-US" dirty="0"/>
          </a:p>
          <a:p>
            <a:pPr lvl="2"/>
            <a:r>
              <a:rPr lang="en-US" dirty="0"/>
              <a:t>Use </a:t>
            </a:r>
            <a:r>
              <a:rPr lang="en-US" dirty="0" err="1"/>
              <a:t>login.gov</a:t>
            </a:r>
            <a:r>
              <a:rPr lang="en-US" dirty="0"/>
              <a:t> credentials to login</a:t>
            </a:r>
          </a:p>
          <a:p>
            <a:pPr lvl="3"/>
            <a:r>
              <a:rPr lang="en-US" dirty="0"/>
              <a:t>Ensure </a:t>
            </a:r>
            <a:r>
              <a:rPr lang="en-US" dirty="0" err="1"/>
              <a:t>login.gov</a:t>
            </a:r>
            <a:r>
              <a:rPr lang="en-US" dirty="0"/>
              <a:t> email matches your NSF account’s primary email otherwise you will not be able to access the site</a:t>
            </a:r>
          </a:p>
          <a:p>
            <a:pPr lvl="2"/>
            <a:r>
              <a:rPr lang="en-US" dirty="0"/>
              <a:t>Choose ”Deposit Publication” from “My Desktop” after logging in</a:t>
            </a:r>
          </a:p>
          <a:p>
            <a:r>
              <a:rPr lang="en-US" dirty="0"/>
              <a:t>No publisher will deposit into NSF on the authors behalf</a:t>
            </a:r>
          </a:p>
          <a:p>
            <a:pPr lvl="1"/>
            <a:r>
              <a:rPr lang="en-US" dirty="0"/>
              <a:t>Publisher must allow the author the rights to self-deposit without embargo to comply</a:t>
            </a:r>
          </a:p>
          <a:p>
            <a:r>
              <a:rPr lang="en-US" dirty="0"/>
              <a:t>Submission into another agency’s repository (such as PMC) does </a:t>
            </a:r>
            <a:r>
              <a:rPr lang="en-US" b="1" dirty="0"/>
              <a:t>NOT</a:t>
            </a:r>
            <a:r>
              <a:rPr lang="en-US" dirty="0"/>
              <a:t> satisfy NSF requirements</a:t>
            </a:r>
          </a:p>
        </p:txBody>
      </p:sp>
    </p:spTree>
    <p:extLst>
      <p:ext uri="{BB962C8B-B14F-4D97-AF65-F5344CB8AC3E}">
        <p14:creationId xmlns:p14="http://schemas.microsoft.com/office/powerpoint/2010/main" val="232912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ck and calendar on table">
            <a:extLst>
              <a:ext uri="{FF2B5EF4-FFF2-40B4-BE49-F238E27FC236}">
                <a16:creationId xmlns:a16="http://schemas.microsoft.com/office/drawing/2014/main" id="{8DABAC6D-4281-684B-7215-55254E60CD12}"/>
              </a:ext>
            </a:extLst>
          </p:cNvPr>
          <p:cNvPicPr>
            <a:picLocks noChangeAspect="1"/>
          </p:cNvPicPr>
          <p:nvPr/>
        </p:nvPicPr>
        <p:blipFill>
          <a:blip r:embed="rId3">
            <a:duotone>
              <a:schemeClr val="accent5">
                <a:shade val="45000"/>
                <a:satMod val="135000"/>
              </a:schemeClr>
              <a:prstClr val="white"/>
            </a:duotone>
            <a:alphaModFix amt="20000"/>
          </a:blip>
          <a:stretch>
            <a:fillRect/>
          </a:stretch>
        </p:blipFill>
        <p:spPr>
          <a:xfrm>
            <a:off x="0" y="0"/>
            <a:ext cx="12192000" cy="6864239"/>
          </a:xfrm>
          <a:prstGeom prst="rect">
            <a:avLst/>
          </a:prstGeom>
        </p:spPr>
      </p:pic>
      <p:sp>
        <p:nvSpPr>
          <p:cNvPr id="2" name="Title 1">
            <a:extLst>
              <a:ext uri="{FF2B5EF4-FFF2-40B4-BE49-F238E27FC236}">
                <a16:creationId xmlns:a16="http://schemas.microsoft.com/office/drawing/2014/main" id="{0DA920D7-3787-7B52-D980-CFBD35F0B55F}"/>
              </a:ext>
            </a:extLst>
          </p:cNvPr>
          <p:cNvSpPr>
            <a:spLocks noGrp="1"/>
          </p:cNvSpPr>
          <p:nvPr>
            <p:ph type="title"/>
          </p:nvPr>
        </p:nvSpPr>
        <p:spPr/>
        <p:txBody>
          <a:bodyPr/>
          <a:lstStyle/>
          <a:p>
            <a:r>
              <a:rPr lang="en-US" dirty="0"/>
              <a:t>When: When does this policy go into effect and apply to my research?</a:t>
            </a:r>
          </a:p>
        </p:txBody>
      </p:sp>
      <p:sp>
        <p:nvSpPr>
          <p:cNvPr id="3" name="Content Placeholder 2">
            <a:extLst>
              <a:ext uri="{FF2B5EF4-FFF2-40B4-BE49-F238E27FC236}">
                <a16:creationId xmlns:a16="http://schemas.microsoft.com/office/drawing/2014/main" id="{7548CDC1-DDAD-C29E-EE64-F013B7909481}"/>
              </a:ext>
            </a:extLst>
          </p:cNvPr>
          <p:cNvSpPr>
            <a:spLocks noGrp="1"/>
          </p:cNvSpPr>
          <p:nvPr>
            <p:ph idx="1"/>
          </p:nvPr>
        </p:nvSpPr>
        <p:spPr>
          <a:xfrm>
            <a:off x="838200" y="1825625"/>
            <a:ext cx="7437895" cy="4067175"/>
          </a:xfrm>
        </p:spPr>
        <p:txBody>
          <a:bodyPr>
            <a:normAutofit lnSpcReduction="10000"/>
          </a:bodyPr>
          <a:lstStyle/>
          <a:p>
            <a:pPr fontAlgn="base"/>
            <a:r>
              <a:rPr lang="en-US" dirty="0"/>
              <a:t>Proposal &amp; Awards Policies &amp; Procedures Guide (PAPPG) requirements are effective for proposals submitted or due on or after May 20, 2024</a:t>
            </a:r>
          </a:p>
          <a:p>
            <a:pPr fontAlgn="base"/>
            <a:r>
              <a:rPr lang="en-US" dirty="0"/>
              <a:t>Policy Notice: Supplement 1 is effective for financial assistance awarded on or after December 8, 2025</a:t>
            </a:r>
          </a:p>
          <a:p>
            <a:pPr fontAlgn="base"/>
            <a:r>
              <a:rPr lang="en-US" dirty="0"/>
              <a:t>Policy Notice: Supplement 2 is effective for financial assistance awarded on or after January 22, 2026</a:t>
            </a:r>
          </a:p>
        </p:txBody>
      </p:sp>
    </p:spTree>
    <p:extLst>
      <p:ext uri="{BB962C8B-B14F-4D97-AF65-F5344CB8AC3E}">
        <p14:creationId xmlns:p14="http://schemas.microsoft.com/office/powerpoint/2010/main" val="231267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55A8-8A98-B184-D37D-4BFA4228DDCB}"/>
              </a:ext>
            </a:extLst>
          </p:cNvPr>
          <p:cNvSpPr>
            <a:spLocks noGrp="1"/>
          </p:cNvSpPr>
          <p:nvPr>
            <p:ph type="title"/>
          </p:nvPr>
        </p:nvSpPr>
        <p:spPr/>
        <p:txBody>
          <a:bodyPr/>
          <a:lstStyle/>
          <a:p>
            <a:r>
              <a:rPr lang="en-US" dirty="0"/>
              <a:t>How: How do I ensure and prove compliance?</a:t>
            </a:r>
          </a:p>
        </p:txBody>
      </p:sp>
      <p:graphicFrame>
        <p:nvGraphicFramePr>
          <p:cNvPr id="5" name="Content Placeholder 2">
            <a:extLst>
              <a:ext uri="{FF2B5EF4-FFF2-40B4-BE49-F238E27FC236}">
                <a16:creationId xmlns:a16="http://schemas.microsoft.com/office/drawing/2014/main" id="{8D18959E-F274-56E2-3944-3627A743FCA4}"/>
              </a:ext>
            </a:extLst>
          </p:cNvPr>
          <p:cNvGraphicFramePr>
            <a:graphicFrameLocks noGrp="1"/>
          </p:cNvGraphicFramePr>
          <p:nvPr>
            <p:ph idx="1"/>
            <p:extLst>
              <p:ext uri="{D42A27DB-BD31-4B8C-83A1-F6EECF244321}">
                <p14:modId xmlns:p14="http://schemas.microsoft.com/office/powerpoint/2010/main" val="2895285350"/>
              </p:ext>
            </p:extLst>
          </p:nvPr>
        </p:nvGraphicFramePr>
        <p:xfrm>
          <a:off x="838200" y="1825625"/>
          <a:ext cx="10515600" cy="4404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2337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note with a red pin on it&#10;&#10;AI-generated content may be incorrect.">
            <a:extLst>
              <a:ext uri="{FF2B5EF4-FFF2-40B4-BE49-F238E27FC236}">
                <a16:creationId xmlns:a16="http://schemas.microsoft.com/office/drawing/2014/main" id="{84108E36-850C-B579-E4CB-ED075135BC1F}"/>
              </a:ext>
            </a:extLst>
          </p:cNvPr>
          <p:cNvPicPr>
            <a:picLocks noChangeAspect="1"/>
          </p:cNvPicPr>
          <p:nvPr/>
        </p:nvPicPr>
        <p:blipFill>
          <a:blip r:embed="rId3">
            <a:duotone>
              <a:schemeClr val="accent1">
                <a:shade val="45000"/>
                <a:satMod val="135000"/>
              </a:schemeClr>
              <a:prstClr val="white"/>
            </a:duotone>
            <a:alphaModFix amt="20000"/>
            <a:extLst>
              <a:ext uri="{837473B0-CC2E-450A-ABE3-18F120FF3D39}">
                <a1611:picAttrSrcUrl xmlns:a1611="http://schemas.microsoft.com/office/drawing/2016/11/main" r:id="rId4"/>
              </a:ext>
            </a:extLst>
          </a:blip>
          <a:stretch>
            <a:fillRect/>
          </a:stretch>
        </p:blipFill>
        <p:spPr>
          <a:xfrm>
            <a:off x="-1" y="0"/>
            <a:ext cx="12192001" cy="4229100"/>
          </a:xfrm>
          <a:prstGeom prst="ellipse">
            <a:avLst/>
          </a:prstGeom>
          <a:ln>
            <a:noFill/>
          </a:ln>
          <a:effectLst>
            <a:softEdge rad="112500"/>
          </a:effectLst>
        </p:spPr>
      </p:pic>
      <p:sp>
        <p:nvSpPr>
          <p:cNvPr id="2" name="Title 1">
            <a:extLst>
              <a:ext uri="{FF2B5EF4-FFF2-40B4-BE49-F238E27FC236}">
                <a16:creationId xmlns:a16="http://schemas.microsoft.com/office/drawing/2014/main" id="{976F4EB6-A495-18BB-307D-110D16A1806D}"/>
              </a:ext>
            </a:extLst>
          </p:cNvPr>
          <p:cNvSpPr>
            <a:spLocks noGrp="1"/>
          </p:cNvSpPr>
          <p:nvPr>
            <p:ph type="ctrTitle"/>
          </p:nvPr>
        </p:nvSpPr>
        <p:spPr>
          <a:xfrm>
            <a:off x="1524000" y="714873"/>
            <a:ext cx="9144000" cy="2694578"/>
          </a:xfrm>
        </p:spPr>
        <p:txBody>
          <a:bodyPr/>
          <a:lstStyle/>
          <a:p>
            <a:r>
              <a:rPr lang="en-US" dirty="0"/>
              <a:t>Things are changing quickly!</a:t>
            </a:r>
          </a:p>
        </p:txBody>
      </p:sp>
      <p:sp>
        <p:nvSpPr>
          <p:cNvPr id="3" name="Subtitle 2">
            <a:extLst>
              <a:ext uri="{FF2B5EF4-FFF2-40B4-BE49-F238E27FC236}">
                <a16:creationId xmlns:a16="http://schemas.microsoft.com/office/drawing/2014/main" id="{0BFFE3B0-74C0-8B63-4343-363E650849AB}"/>
              </a:ext>
            </a:extLst>
          </p:cNvPr>
          <p:cNvSpPr>
            <a:spLocks noGrp="1"/>
          </p:cNvSpPr>
          <p:nvPr>
            <p:ph type="subTitle" idx="1"/>
          </p:nvPr>
        </p:nvSpPr>
        <p:spPr>
          <a:xfrm>
            <a:off x="834324" y="4124323"/>
            <a:ext cx="10523350" cy="2018803"/>
          </a:xfrm>
        </p:spPr>
        <p:txBody>
          <a:bodyPr>
            <a:normAutofit fontScale="92500" lnSpcReduction="20000"/>
          </a:bodyPr>
          <a:lstStyle/>
          <a:p>
            <a:r>
              <a:rPr lang="en-US" dirty="0"/>
              <a:t>Please acknowledge publishing agreements and policy clarifications are being updated regularly. For most current information, refer to the NSF Website &amp; FAQs. University websites will be updated as quickly as possible, brief delays may occur.</a:t>
            </a:r>
          </a:p>
        </p:txBody>
      </p:sp>
    </p:spTree>
    <p:extLst>
      <p:ext uri="{BB962C8B-B14F-4D97-AF65-F5344CB8AC3E}">
        <p14:creationId xmlns:p14="http://schemas.microsoft.com/office/powerpoint/2010/main" val="343277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C0F2-2F7E-9E29-BFC8-D051C1726EB6}"/>
              </a:ext>
            </a:extLst>
          </p:cNvPr>
          <p:cNvSpPr>
            <a:spLocks noGrp="1"/>
          </p:cNvSpPr>
          <p:nvPr>
            <p:ph type="ctrTitle"/>
          </p:nvPr>
        </p:nvSpPr>
        <p:spPr>
          <a:xfrm>
            <a:off x="1524000" y="1908176"/>
            <a:ext cx="9144000" cy="2387600"/>
          </a:xfrm>
        </p:spPr>
        <p:txBody>
          <a:bodyPr>
            <a:normAutofit/>
          </a:bodyPr>
          <a:lstStyle/>
          <a:p>
            <a:r>
              <a:rPr lang="en-US" sz="8000" dirty="0"/>
              <a:t>Resources/Links</a:t>
            </a:r>
          </a:p>
        </p:txBody>
      </p:sp>
    </p:spTree>
    <p:extLst>
      <p:ext uri="{BB962C8B-B14F-4D97-AF65-F5344CB8AC3E}">
        <p14:creationId xmlns:p14="http://schemas.microsoft.com/office/powerpoint/2010/main" val="967181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5D54-CCE9-6962-1520-3A03796210BE}"/>
              </a:ext>
            </a:extLst>
          </p:cNvPr>
          <p:cNvSpPr>
            <a:spLocks noGrp="1"/>
          </p:cNvSpPr>
          <p:nvPr>
            <p:ph type="title"/>
          </p:nvPr>
        </p:nvSpPr>
        <p:spPr/>
        <p:txBody>
          <a:bodyPr/>
          <a:lstStyle/>
          <a:p>
            <a:r>
              <a:rPr lang="en-US" dirty="0"/>
              <a:t>Policy resources</a:t>
            </a:r>
          </a:p>
        </p:txBody>
      </p:sp>
      <p:sp>
        <p:nvSpPr>
          <p:cNvPr id="3" name="Content Placeholder 2">
            <a:extLst>
              <a:ext uri="{FF2B5EF4-FFF2-40B4-BE49-F238E27FC236}">
                <a16:creationId xmlns:a16="http://schemas.microsoft.com/office/drawing/2014/main" id="{C6AB400F-93E2-A5AD-4D60-712B973B21E1}"/>
              </a:ext>
            </a:extLst>
          </p:cNvPr>
          <p:cNvSpPr>
            <a:spLocks noGrp="1"/>
          </p:cNvSpPr>
          <p:nvPr>
            <p:ph idx="1"/>
          </p:nvPr>
        </p:nvSpPr>
        <p:spPr>
          <a:xfrm>
            <a:off x="838200" y="1825625"/>
            <a:ext cx="10515599" cy="4067175"/>
          </a:xfrm>
        </p:spPr>
        <p:txBody>
          <a:bodyPr/>
          <a:lstStyle/>
          <a:p>
            <a:r>
              <a:rPr lang="en-US" dirty="0"/>
              <a:t>Public Access Initiative </a:t>
            </a:r>
            <a:r>
              <a:rPr lang="en-US" dirty="0">
                <a:hlinkClick r:id="rId3"/>
              </a:rPr>
              <a:t>Home</a:t>
            </a:r>
            <a:endParaRPr lang="en-US" dirty="0"/>
          </a:p>
          <a:p>
            <a:r>
              <a:rPr lang="en-US" dirty="0"/>
              <a:t>Proposal &amp; Award Policies &amp; Procedures Guide </a:t>
            </a:r>
            <a:r>
              <a:rPr lang="en-US" dirty="0">
                <a:hlinkClick r:id="rId4"/>
              </a:rPr>
              <a:t>PDF</a:t>
            </a:r>
            <a:endParaRPr lang="en-US" dirty="0"/>
          </a:p>
          <a:p>
            <a:r>
              <a:rPr lang="en-US" dirty="0"/>
              <a:t>Policy Notice Supplement 1 </a:t>
            </a:r>
            <a:r>
              <a:rPr lang="en-US" dirty="0">
                <a:hlinkClick r:id="rId5"/>
              </a:rPr>
              <a:t>Home</a:t>
            </a:r>
            <a:endParaRPr lang="en-US" dirty="0"/>
          </a:p>
          <a:p>
            <a:r>
              <a:rPr lang="en-US" dirty="0"/>
              <a:t>Policy Notice Supplement 2 </a:t>
            </a:r>
            <a:r>
              <a:rPr lang="en-US" dirty="0">
                <a:hlinkClick r:id="rId6"/>
              </a:rPr>
              <a:t>Home</a:t>
            </a:r>
            <a:endParaRPr lang="en-US" dirty="0"/>
          </a:p>
          <a:p>
            <a:r>
              <a:rPr lang="en-US" dirty="0"/>
              <a:t>NSF Public Access Contact </a:t>
            </a:r>
            <a:r>
              <a:rPr lang="en-US" dirty="0">
                <a:hlinkClick r:id="rId7"/>
              </a:rPr>
              <a:t>Home</a:t>
            </a:r>
            <a:endParaRPr lang="en-US" dirty="0"/>
          </a:p>
        </p:txBody>
      </p:sp>
    </p:spTree>
    <p:extLst>
      <p:ext uri="{BB962C8B-B14F-4D97-AF65-F5344CB8AC3E}">
        <p14:creationId xmlns:p14="http://schemas.microsoft.com/office/powerpoint/2010/main" val="2268990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599A-A174-F311-58D2-C7DF7F2343E1}"/>
              </a:ext>
            </a:extLst>
          </p:cNvPr>
          <p:cNvSpPr>
            <a:spLocks noGrp="1"/>
          </p:cNvSpPr>
          <p:nvPr>
            <p:ph type="title"/>
          </p:nvPr>
        </p:nvSpPr>
        <p:spPr/>
        <p:txBody>
          <a:bodyPr/>
          <a:lstStyle/>
          <a:p>
            <a:r>
              <a:rPr lang="en-US" dirty="0"/>
              <a:t>Websites</a:t>
            </a:r>
          </a:p>
        </p:txBody>
      </p:sp>
      <p:sp>
        <p:nvSpPr>
          <p:cNvPr id="3" name="Content Placeholder 2">
            <a:extLst>
              <a:ext uri="{FF2B5EF4-FFF2-40B4-BE49-F238E27FC236}">
                <a16:creationId xmlns:a16="http://schemas.microsoft.com/office/drawing/2014/main" id="{3589BADE-3281-E3D5-BF33-769251BE9344}"/>
              </a:ext>
            </a:extLst>
          </p:cNvPr>
          <p:cNvSpPr>
            <a:spLocks noGrp="1"/>
          </p:cNvSpPr>
          <p:nvPr>
            <p:ph idx="1"/>
          </p:nvPr>
        </p:nvSpPr>
        <p:spPr/>
        <p:txBody>
          <a:bodyPr>
            <a:normAutofit/>
          </a:bodyPr>
          <a:lstStyle/>
          <a:p>
            <a:r>
              <a:rPr lang="en-US" dirty="0"/>
              <a:t>Public Access Initiative </a:t>
            </a:r>
            <a:r>
              <a:rPr lang="en-US" dirty="0">
                <a:hlinkClick r:id="rId3"/>
              </a:rPr>
              <a:t>Home</a:t>
            </a:r>
            <a:endParaRPr lang="en-US" dirty="0"/>
          </a:p>
          <a:p>
            <a:r>
              <a:rPr lang="en-US" dirty="0" err="1"/>
              <a:t>Research.gov</a:t>
            </a:r>
            <a:r>
              <a:rPr lang="en-US" dirty="0"/>
              <a:t> </a:t>
            </a:r>
            <a:r>
              <a:rPr lang="en-US" dirty="0">
                <a:hlinkClick r:id="rId4"/>
              </a:rPr>
              <a:t>Home</a:t>
            </a:r>
            <a:endParaRPr lang="en-US" dirty="0"/>
          </a:p>
          <a:p>
            <a:r>
              <a:rPr lang="en-US" dirty="0"/>
              <a:t>NSF Public Access Repository </a:t>
            </a:r>
            <a:r>
              <a:rPr lang="en-US" dirty="0">
                <a:hlinkClick r:id="rId5"/>
              </a:rPr>
              <a:t>Home</a:t>
            </a:r>
            <a:endParaRPr lang="en-US" dirty="0"/>
          </a:p>
          <a:p>
            <a:r>
              <a:rPr lang="en-US" b="1" dirty="0">
                <a:solidFill>
                  <a:schemeClr val="accent1"/>
                </a:solidFill>
                <a:highlight>
                  <a:srgbClr val="FFFF00"/>
                </a:highlight>
              </a:rPr>
              <a:t>University of Utah Public Access Website</a:t>
            </a:r>
          </a:p>
          <a:p>
            <a:pPr lvl="1"/>
            <a:r>
              <a:rPr lang="en-US" b="1" dirty="0">
                <a:solidFill>
                  <a:schemeClr val="accent1"/>
                </a:solidFill>
                <a:highlight>
                  <a:srgbClr val="FFFF00"/>
                </a:highlight>
              </a:rPr>
              <a:t>https://</a:t>
            </a:r>
            <a:r>
              <a:rPr lang="en-US" b="1" dirty="0" err="1">
                <a:solidFill>
                  <a:schemeClr val="accent1"/>
                </a:solidFill>
                <a:highlight>
                  <a:srgbClr val="FFFF00"/>
                </a:highlight>
              </a:rPr>
              <a:t>publicaccess.research.utah.edu</a:t>
            </a:r>
            <a:r>
              <a:rPr lang="en-US" b="1" dirty="0">
                <a:solidFill>
                  <a:schemeClr val="accent1"/>
                </a:solidFill>
                <a:highlight>
                  <a:srgbClr val="FFFF00"/>
                </a:highlight>
              </a:rPr>
              <a:t>/</a:t>
            </a:r>
          </a:p>
        </p:txBody>
      </p:sp>
    </p:spTree>
    <p:extLst>
      <p:ext uri="{BB962C8B-B14F-4D97-AF65-F5344CB8AC3E}">
        <p14:creationId xmlns:p14="http://schemas.microsoft.com/office/powerpoint/2010/main" val="3012268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8AC3-662A-C629-51B1-4DBB0603F724}"/>
              </a:ext>
            </a:extLst>
          </p:cNvPr>
          <p:cNvSpPr>
            <a:spLocks noGrp="1"/>
          </p:cNvSpPr>
          <p:nvPr>
            <p:ph type="title"/>
          </p:nvPr>
        </p:nvSpPr>
        <p:spPr/>
        <p:txBody>
          <a:bodyPr/>
          <a:lstStyle/>
          <a:p>
            <a:r>
              <a:rPr lang="en-US" dirty="0"/>
              <a:t>Contacts</a:t>
            </a:r>
          </a:p>
        </p:txBody>
      </p:sp>
      <p:graphicFrame>
        <p:nvGraphicFramePr>
          <p:cNvPr id="5" name="Content Placeholder 2">
            <a:extLst>
              <a:ext uri="{FF2B5EF4-FFF2-40B4-BE49-F238E27FC236}">
                <a16:creationId xmlns:a16="http://schemas.microsoft.com/office/drawing/2014/main" id="{468AA5C1-AA19-1BDB-BD03-DA1DA7C9E8DF}"/>
              </a:ext>
            </a:extLst>
          </p:cNvPr>
          <p:cNvGraphicFramePr>
            <a:graphicFrameLocks noGrp="1"/>
          </p:cNvGraphicFramePr>
          <p:nvPr>
            <p:ph idx="1"/>
            <p:extLst>
              <p:ext uri="{D42A27DB-BD31-4B8C-83A1-F6EECF244321}">
                <p14:modId xmlns:p14="http://schemas.microsoft.com/office/powerpoint/2010/main" val="1783888056"/>
              </p:ext>
            </p:extLst>
          </p:nvPr>
        </p:nvGraphicFramePr>
        <p:xfrm>
          <a:off x="838200" y="1825625"/>
          <a:ext cx="1051560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945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81C89-76EF-D3EC-041F-B805B97D2AC2}"/>
              </a:ext>
            </a:extLst>
          </p:cNvPr>
          <p:cNvSpPr>
            <a:spLocks noGrp="1"/>
          </p:cNvSpPr>
          <p:nvPr>
            <p:ph type="title"/>
          </p:nvPr>
        </p:nvSpPr>
        <p:spPr/>
        <p:txBody>
          <a:bodyPr/>
          <a:lstStyle/>
          <a:p>
            <a:r>
              <a:rPr lang="en-US" dirty="0"/>
              <a:t>Questions?</a:t>
            </a:r>
            <a:br>
              <a:rPr lang="en-US" dirty="0"/>
            </a:br>
            <a:r>
              <a:rPr lang="en-US" sz="2000" dirty="0"/>
              <a:t>See University Public Access website: </a:t>
            </a:r>
            <a:r>
              <a:rPr lang="en-US" sz="2000" dirty="0" err="1"/>
              <a:t>publicaccess.research.Utah.edu</a:t>
            </a:r>
            <a:br>
              <a:rPr lang="en-US" sz="2000" dirty="0"/>
            </a:br>
            <a:r>
              <a:rPr lang="en-US" sz="2000" dirty="0"/>
              <a:t>Email Public Access Team: </a:t>
            </a:r>
            <a:r>
              <a:rPr lang="en-US" sz="2000" dirty="0" err="1"/>
              <a:t>publicaccess@Utah.edu</a:t>
            </a:r>
            <a:endParaRPr lang="en-US" sz="2000" dirty="0"/>
          </a:p>
        </p:txBody>
      </p:sp>
    </p:spTree>
    <p:extLst>
      <p:ext uri="{BB962C8B-B14F-4D97-AF65-F5344CB8AC3E}">
        <p14:creationId xmlns:p14="http://schemas.microsoft.com/office/powerpoint/2010/main" val="116731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E4DB5-BFF7-6BE5-4AF5-B73877367597}"/>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1BE9EF1-E8C4-9DD2-DF2D-E47DB198789F}"/>
              </a:ext>
            </a:extLst>
          </p:cNvPr>
          <p:cNvSpPr>
            <a:spLocks noGrp="1"/>
          </p:cNvSpPr>
          <p:nvPr>
            <p:ph idx="1"/>
          </p:nvPr>
        </p:nvSpPr>
        <p:spPr/>
        <p:txBody>
          <a:bodyPr>
            <a:normAutofit lnSpcReduction="10000"/>
          </a:bodyPr>
          <a:lstStyle/>
          <a:p>
            <a:r>
              <a:rPr lang="en-US" dirty="0"/>
              <a:t>On February 21, 2023, the National Science Foundation (NSF) released its Public Access Plan 2.0, outlining steps to advance open science and public access. </a:t>
            </a:r>
          </a:p>
          <a:p>
            <a:r>
              <a:rPr lang="en-US" dirty="0"/>
              <a:t>The updated Proposal and Awards Policies and Procedures Guide (PAPPG) took effect on May 20, 2024, incorporating public access requirements in the Copyright and Publication/Dissemination sections. </a:t>
            </a:r>
          </a:p>
          <a:p>
            <a:r>
              <a:rPr lang="en-US" dirty="0"/>
              <a:t>Since then NSF has released updates to their Public Access requirements through a series of supplemental policy notices rather than issuing a new plan and PAPPG.</a:t>
            </a:r>
          </a:p>
        </p:txBody>
      </p:sp>
    </p:spTree>
    <p:extLst>
      <p:ext uri="{BB962C8B-B14F-4D97-AF65-F5344CB8AC3E}">
        <p14:creationId xmlns:p14="http://schemas.microsoft.com/office/powerpoint/2010/main" val="306442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ose up of checklist">
            <a:extLst>
              <a:ext uri="{FF2B5EF4-FFF2-40B4-BE49-F238E27FC236}">
                <a16:creationId xmlns:a16="http://schemas.microsoft.com/office/drawing/2014/main" id="{32347D99-80CB-5621-C6A4-A67A09608651}"/>
              </a:ext>
            </a:extLst>
          </p:cNvPr>
          <p:cNvPicPr>
            <a:picLocks noChangeAspect="1" noChangeArrowheads="1"/>
          </p:cNvPicPr>
          <p:nvPr/>
        </p:nvPicPr>
        <p:blipFill>
          <a:blip r:embed="rId3"/>
          <a:srcRect/>
          <a:stretch/>
        </p:blipFill>
        <p:spPr bwMode="auto">
          <a:xfrm>
            <a:off x="5486398" y="0"/>
            <a:ext cx="6705602" cy="6858000"/>
          </a:xfrm>
          <a:prstGeom prst="rect">
            <a:avLst/>
          </a:prstGeom>
          <a:noFill/>
          <a:effectLst>
            <a:outerShdw dist="50800" dir="5400000" algn="ctr" rotWithShape="0">
              <a:srgbClr val="000000">
                <a:alpha val="0"/>
              </a:srgbClr>
            </a:outerShdw>
            <a:softEdge rad="512444"/>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3F8080-5106-1094-7459-3D4530CB18AB}"/>
              </a:ext>
            </a:extLst>
          </p:cNvPr>
          <p:cNvSpPr>
            <a:spLocks noGrp="1"/>
          </p:cNvSpPr>
          <p:nvPr>
            <p:ph type="title"/>
          </p:nvPr>
        </p:nvSpPr>
        <p:spPr>
          <a:xfrm>
            <a:off x="838200" y="0"/>
            <a:ext cx="10515600" cy="1325563"/>
          </a:xfrm>
        </p:spPr>
        <p:txBody>
          <a:bodyPr/>
          <a:lstStyle/>
          <a:p>
            <a:r>
              <a:rPr lang="en-US" dirty="0"/>
              <a:t>Learning Objectives</a:t>
            </a:r>
          </a:p>
        </p:txBody>
      </p:sp>
      <p:sp>
        <p:nvSpPr>
          <p:cNvPr id="3" name="Content Placeholder 2">
            <a:extLst>
              <a:ext uri="{FF2B5EF4-FFF2-40B4-BE49-F238E27FC236}">
                <a16:creationId xmlns:a16="http://schemas.microsoft.com/office/drawing/2014/main" id="{9CC3DF1F-B414-CB72-743E-981EAA42CB81}"/>
              </a:ext>
            </a:extLst>
          </p:cNvPr>
          <p:cNvSpPr>
            <a:spLocks noGrp="1"/>
          </p:cNvSpPr>
          <p:nvPr>
            <p:ph idx="1"/>
          </p:nvPr>
        </p:nvSpPr>
        <p:spPr>
          <a:xfrm>
            <a:off x="557940" y="1218769"/>
            <a:ext cx="5935852" cy="4841068"/>
          </a:xfrm>
        </p:spPr>
        <p:txBody>
          <a:bodyPr>
            <a:normAutofit fontScale="92500"/>
          </a:bodyPr>
          <a:lstStyle/>
          <a:p>
            <a:r>
              <a:rPr lang="en-US" b="1" dirty="0"/>
              <a:t>Who: </a:t>
            </a:r>
            <a:r>
              <a:rPr lang="en-US" dirty="0"/>
              <a:t>Who does this policy apply to?</a:t>
            </a:r>
          </a:p>
          <a:p>
            <a:r>
              <a:rPr lang="en-US" b="1" dirty="0"/>
              <a:t>What: </a:t>
            </a:r>
            <a:r>
              <a:rPr lang="en-US" dirty="0"/>
              <a:t>What does this policy entail?</a:t>
            </a:r>
          </a:p>
          <a:p>
            <a:r>
              <a:rPr lang="en-US" b="1" dirty="0"/>
              <a:t>Where: </a:t>
            </a:r>
            <a:r>
              <a:rPr lang="en-US" dirty="0"/>
              <a:t>Where do I publish to ensure compliance with the policy?</a:t>
            </a:r>
          </a:p>
          <a:p>
            <a:r>
              <a:rPr lang="en-US" b="1" dirty="0"/>
              <a:t>When: </a:t>
            </a:r>
            <a:r>
              <a:rPr lang="en-US" dirty="0"/>
              <a:t>When does this policy go into effect and apply to my research?</a:t>
            </a:r>
          </a:p>
          <a:p>
            <a:r>
              <a:rPr lang="en-US" b="1" dirty="0"/>
              <a:t>How: </a:t>
            </a:r>
            <a:r>
              <a:rPr lang="en-US" dirty="0"/>
              <a:t>How do I ensure and prove compliance?</a:t>
            </a:r>
          </a:p>
          <a:p>
            <a:r>
              <a:rPr lang="en-US" b="1" dirty="0"/>
              <a:t>Why: </a:t>
            </a:r>
            <a:r>
              <a:rPr lang="en-US" dirty="0"/>
              <a:t>Why is it important to comply and why were these changes made?</a:t>
            </a:r>
          </a:p>
        </p:txBody>
      </p:sp>
      <p:sp>
        <p:nvSpPr>
          <p:cNvPr id="4" name="TextBox 3">
            <a:extLst>
              <a:ext uri="{FF2B5EF4-FFF2-40B4-BE49-F238E27FC236}">
                <a16:creationId xmlns:a16="http://schemas.microsoft.com/office/drawing/2014/main" id="{9965AD71-3272-8846-3F80-E6017F805100}"/>
              </a:ext>
            </a:extLst>
          </p:cNvPr>
          <p:cNvSpPr txBox="1"/>
          <p:nvPr/>
        </p:nvSpPr>
        <p:spPr>
          <a:xfrm>
            <a:off x="1841810" y="5581756"/>
            <a:ext cx="7875874" cy="584775"/>
          </a:xfrm>
          <a:prstGeom prst="rect">
            <a:avLst/>
          </a:prstGeom>
          <a:noFill/>
        </p:spPr>
        <p:txBody>
          <a:bodyPr wrap="none" rtlCol="0">
            <a:spAutoFit/>
          </a:bodyPr>
          <a:lstStyle/>
          <a:p>
            <a:r>
              <a:rPr lang="en-US" sz="3200" b="1" dirty="0">
                <a:solidFill>
                  <a:schemeClr val="accent1"/>
                </a:solidFill>
              </a:rPr>
              <a:t>https://</a:t>
            </a:r>
            <a:r>
              <a:rPr lang="en-US" sz="3200" b="1" dirty="0" err="1">
                <a:solidFill>
                  <a:schemeClr val="accent1"/>
                </a:solidFill>
              </a:rPr>
              <a:t>publicaccess.research.utah.edu</a:t>
            </a:r>
            <a:r>
              <a:rPr lang="en-US" sz="3200" b="1" dirty="0">
                <a:solidFill>
                  <a:schemeClr val="accent1"/>
                </a:solidFill>
              </a:rPr>
              <a:t>/</a:t>
            </a:r>
          </a:p>
        </p:txBody>
      </p:sp>
    </p:spTree>
    <p:extLst>
      <p:ext uri="{BB962C8B-B14F-4D97-AF65-F5344CB8AC3E}">
        <p14:creationId xmlns:p14="http://schemas.microsoft.com/office/powerpoint/2010/main" val="255032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7DEA-F328-BD2D-9F9A-EE68F3938351}"/>
              </a:ext>
            </a:extLst>
          </p:cNvPr>
          <p:cNvSpPr>
            <a:spLocks noGrp="1"/>
          </p:cNvSpPr>
          <p:nvPr>
            <p:ph type="title"/>
          </p:nvPr>
        </p:nvSpPr>
        <p:spPr/>
        <p:txBody>
          <a:bodyPr>
            <a:normAutofit/>
          </a:bodyPr>
          <a:lstStyle/>
          <a:p>
            <a:r>
              <a:rPr lang="en-US" dirty="0"/>
              <a:t>Why: Why is it important to comply and why were these changes made?</a:t>
            </a:r>
          </a:p>
        </p:txBody>
      </p:sp>
      <p:graphicFrame>
        <p:nvGraphicFramePr>
          <p:cNvPr id="5" name="Content Placeholder 2">
            <a:extLst>
              <a:ext uri="{FF2B5EF4-FFF2-40B4-BE49-F238E27FC236}">
                <a16:creationId xmlns:a16="http://schemas.microsoft.com/office/drawing/2014/main" id="{451342B0-1A56-9722-FA33-F3CCBE6687F8}"/>
              </a:ext>
            </a:extLst>
          </p:cNvPr>
          <p:cNvGraphicFramePr>
            <a:graphicFrameLocks noGrp="1"/>
          </p:cNvGraphicFramePr>
          <p:nvPr>
            <p:ph idx="1"/>
            <p:extLst>
              <p:ext uri="{D42A27DB-BD31-4B8C-83A1-F6EECF244321}">
                <p14:modId xmlns:p14="http://schemas.microsoft.com/office/powerpoint/2010/main" val="2118483130"/>
              </p:ext>
            </p:extLst>
          </p:nvPr>
        </p:nvGraphicFramePr>
        <p:xfrm>
          <a:off x="838200" y="1825625"/>
          <a:ext cx="1051560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2922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E6E2A1-0FA2-67AE-B7AB-5DE53420118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837473B0-CC2E-450A-ABE3-18F120FF3D39}">
                <a1611:picAttrSrcUrl xmlns:a1611="http://schemas.microsoft.com/office/drawing/2016/11/main" r:id="rId5"/>
              </a:ext>
            </a:extLst>
          </a:blip>
          <a:stretch>
            <a:fillRect/>
          </a:stretch>
        </p:blipFill>
        <p:spPr>
          <a:xfrm>
            <a:off x="5377912" y="133673"/>
            <a:ext cx="6814088" cy="6590654"/>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0BED6D15-AA8C-7586-0D90-F92C05AE250A}"/>
              </a:ext>
            </a:extLst>
          </p:cNvPr>
          <p:cNvSpPr>
            <a:spLocks noGrp="1"/>
          </p:cNvSpPr>
          <p:nvPr>
            <p:ph sz="half" idx="1"/>
          </p:nvPr>
        </p:nvSpPr>
        <p:spPr>
          <a:xfrm>
            <a:off x="600075" y="1512277"/>
            <a:ext cx="5062171" cy="3024554"/>
          </a:xfrm>
        </p:spPr>
        <p:txBody>
          <a:bodyPr>
            <a:normAutofit/>
          </a:bodyPr>
          <a:lstStyle/>
          <a:p>
            <a:pPr fontAlgn="base"/>
            <a:r>
              <a:rPr lang="en-US" dirty="0"/>
              <a:t>Researchers funded in whole or part by the National Science Foundation(NSF)</a:t>
            </a:r>
          </a:p>
          <a:p>
            <a:pPr fontAlgn="base"/>
            <a:r>
              <a:rPr lang="en-US" dirty="0"/>
              <a:t>Requirements vary by date financial assistance was received</a:t>
            </a:r>
          </a:p>
        </p:txBody>
      </p:sp>
      <p:sp>
        <p:nvSpPr>
          <p:cNvPr id="2" name="Title 1">
            <a:extLst>
              <a:ext uri="{FF2B5EF4-FFF2-40B4-BE49-F238E27FC236}">
                <a16:creationId xmlns:a16="http://schemas.microsoft.com/office/drawing/2014/main" id="{9A100572-7600-8CC4-60C1-77A730866352}"/>
              </a:ext>
            </a:extLst>
          </p:cNvPr>
          <p:cNvSpPr>
            <a:spLocks noGrp="1"/>
          </p:cNvSpPr>
          <p:nvPr>
            <p:ph type="title"/>
          </p:nvPr>
        </p:nvSpPr>
        <p:spPr>
          <a:xfrm>
            <a:off x="600075" y="322262"/>
            <a:ext cx="10515600" cy="1190015"/>
          </a:xfrm>
        </p:spPr>
        <p:txBody>
          <a:bodyPr/>
          <a:lstStyle/>
          <a:p>
            <a:r>
              <a:rPr lang="en-US" dirty="0"/>
              <a:t>Who: Who does this policy apply to?</a:t>
            </a:r>
          </a:p>
        </p:txBody>
      </p:sp>
    </p:spTree>
    <p:extLst>
      <p:ext uri="{BB962C8B-B14F-4D97-AF65-F5344CB8AC3E}">
        <p14:creationId xmlns:p14="http://schemas.microsoft.com/office/powerpoint/2010/main" val="61389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1041-F9B4-785E-1DD9-D114D082E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17B0C-D8CE-4B1B-D949-0D738BFFF678}"/>
              </a:ext>
            </a:extLst>
          </p:cNvPr>
          <p:cNvSpPr>
            <a:spLocks noGrp="1"/>
          </p:cNvSpPr>
          <p:nvPr>
            <p:ph type="title"/>
          </p:nvPr>
        </p:nvSpPr>
        <p:spPr/>
        <p:txBody>
          <a:bodyPr/>
          <a:lstStyle/>
          <a:p>
            <a:r>
              <a:rPr lang="en-US" dirty="0"/>
              <a:t>What: What does this policy entail?</a:t>
            </a:r>
          </a:p>
        </p:txBody>
      </p:sp>
      <p:graphicFrame>
        <p:nvGraphicFramePr>
          <p:cNvPr id="5" name="Content Placeholder 2">
            <a:extLst>
              <a:ext uri="{FF2B5EF4-FFF2-40B4-BE49-F238E27FC236}">
                <a16:creationId xmlns:a16="http://schemas.microsoft.com/office/drawing/2014/main" id="{9D4D530F-39D8-2240-EE42-3769854359AB}"/>
              </a:ext>
            </a:extLst>
          </p:cNvPr>
          <p:cNvGraphicFramePr>
            <a:graphicFrameLocks noGrp="1"/>
          </p:cNvGraphicFramePr>
          <p:nvPr>
            <p:ph idx="1"/>
            <p:extLst>
              <p:ext uri="{D42A27DB-BD31-4B8C-83A1-F6EECF244321}">
                <p14:modId xmlns:p14="http://schemas.microsoft.com/office/powerpoint/2010/main" val="351286369"/>
              </p:ext>
            </p:extLst>
          </p:nvPr>
        </p:nvGraphicFramePr>
        <p:xfrm>
          <a:off x="838200" y="1825625"/>
          <a:ext cx="1051560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178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6D3A7-B198-064E-2130-5235200AC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35EF91-9E47-B742-0B0D-845AF6CDDD02}"/>
              </a:ext>
            </a:extLst>
          </p:cNvPr>
          <p:cNvSpPr>
            <a:spLocks noGrp="1"/>
          </p:cNvSpPr>
          <p:nvPr>
            <p:ph type="title"/>
          </p:nvPr>
        </p:nvSpPr>
        <p:spPr/>
        <p:txBody>
          <a:bodyPr/>
          <a:lstStyle/>
          <a:p>
            <a:r>
              <a:rPr lang="en-US" dirty="0"/>
              <a:t>What: What does this policy entail?</a:t>
            </a:r>
          </a:p>
        </p:txBody>
      </p:sp>
      <p:sp>
        <p:nvSpPr>
          <p:cNvPr id="3" name="Content Placeholder 2">
            <a:extLst>
              <a:ext uri="{FF2B5EF4-FFF2-40B4-BE49-F238E27FC236}">
                <a16:creationId xmlns:a16="http://schemas.microsoft.com/office/drawing/2014/main" id="{9C2EA572-1028-CF5D-D424-42B4E93F424A}"/>
              </a:ext>
            </a:extLst>
          </p:cNvPr>
          <p:cNvSpPr>
            <a:spLocks noGrp="1"/>
          </p:cNvSpPr>
          <p:nvPr>
            <p:ph idx="1"/>
          </p:nvPr>
        </p:nvSpPr>
        <p:spPr/>
        <p:txBody>
          <a:bodyPr/>
          <a:lstStyle/>
          <a:p>
            <a:r>
              <a:rPr lang="en-US" dirty="0"/>
              <a:t>Proposal &amp; Award Policies &amp; Procedures Guide (PAPPG) effective May 20, 2024 has requirements for public access outlined in the Copyright and Publication/Dissemination of Grant Materials sections</a:t>
            </a:r>
          </a:p>
          <a:p>
            <a:pPr lvl="1"/>
            <a:r>
              <a:rPr lang="en-US" dirty="0"/>
              <a:t>Updates to these sections were made in the Policy Notice Supplements 1 &amp; 2</a:t>
            </a:r>
          </a:p>
          <a:p>
            <a:pPr lvl="1"/>
            <a:r>
              <a:rPr lang="en-US" dirty="0"/>
              <a:t>Original PAPPG information available on our University Public Access website for review</a:t>
            </a:r>
          </a:p>
          <a:p>
            <a:pPr lvl="1"/>
            <a:r>
              <a:rPr lang="en-US" dirty="0"/>
              <a:t>Inclusion of acknowledgement and disclaimer statements in manuscripts</a:t>
            </a:r>
          </a:p>
          <a:p>
            <a:pPr lvl="1"/>
            <a:endParaRPr lang="en-US" dirty="0"/>
          </a:p>
        </p:txBody>
      </p:sp>
    </p:spTree>
    <p:extLst>
      <p:ext uri="{BB962C8B-B14F-4D97-AF65-F5344CB8AC3E}">
        <p14:creationId xmlns:p14="http://schemas.microsoft.com/office/powerpoint/2010/main" val="725623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megaphone&#10;&#10;AI-generated content may be incorrect.">
            <a:extLst>
              <a:ext uri="{FF2B5EF4-FFF2-40B4-BE49-F238E27FC236}">
                <a16:creationId xmlns:a16="http://schemas.microsoft.com/office/drawing/2014/main" id="{11F334DC-4F33-2CFB-604F-874ACB1E93A6}"/>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20000"/>
                    </a14:imgEffect>
                  </a14:imgLayer>
                </a14:imgProps>
              </a:ext>
              <a:ext uri="{837473B0-CC2E-450A-ABE3-18F120FF3D39}">
                <a1611:picAttrSrcUrl xmlns:a1611="http://schemas.microsoft.com/office/drawing/2016/11/main" r:id="rId5"/>
              </a:ext>
            </a:extLst>
          </a:blip>
          <a:stretch>
            <a:fillRect/>
          </a:stretch>
        </p:blipFill>
        <p:spPr>
          <a:xfrm>
            <a:off x="0" y="23167"/>
            <a:ext cx="12192000" cy="6718596"/>
          </a:xfrm>
          <a:prstGeom prst="rect">
            <a:avLst/>
          </a:prstGeom>
          <a:effectLst>
            <a:softEdge rad="317500"/>
          </a:effectLst>
        </p:spPr>
      </p:pic>
      <p:sp>
        <p:nvSpPr>
          <p:cNvPr id="2" name="Title 1">
            <a:extLst>
              <a:ext uri="{FF2B5EF4-FFF2-40B4-BE49-F238E27FC236}">
                <a16:creationId xmlns:a16="http://schemas.microsoft.com/office/drawing/2014/main" id="{7807D913-352E-E5F1-D0D8-FE105A2944DE}"/>
              </a:ext>
            </a:extLst>
          </p:cNvPr>
          <p:cNvSpPr>
            <a:spLocks noGrp="1"/>
          </p:cNvSpPr>
          <p:nvPr>
            <p:ph type="title"/>
          </p:nvPr>
        </p:nvSpPr>
        <p:spPr/>
        <p:txBody>
          <a:bodyPr/>
          <a:lstStyle/>
          <a:p>
            <a:r>
              <a:rPr lang="en-US" dirty="0"/>
              <a:t>Acknowledgement &amp; Disclaimer Statements</a:t>
            </a:r>
          </a:p>
        </p:txBody>
      </p:sp>
      <p:sp>
        <p:nvSpPr>
          <p:cNvPr id="3" name="Content Placeholder 2">
            <a:extLst>
              <a:ext uri="{FF2B5EF4-FFF2-40B4-BE49-F238E27FC236}">
                <a16:creationId xmlns:a16="http://schemas.microsoft.com/office/drawing/2014/main" id="{E06AE062-E94D-6853-CF92-EB7437EF21E5}"/>
              </a:ext>
            </a:extLst>
          </p:cNvPr>
          <p:cNvSpPr>
            <a:spLocks noGrp="1"/>
          </p:cNvSpPr>
          <p:nvPr>
            <p:ph idx="1"/>
          </p:nvPr>
        </p:nvSpPr>
        <p:spPr>
          <a:xfrm>
            <a:off x="604433" y="1825625"/>
            <a:ext cx="10941803" cy="4342700"/>
          </a:xfrm>
        </p:spPr>
        <p:txBody>
          <a:bodyPr>
            <a:normAutofit/>
          </a:bodyPr>
          <a:lstStyle/>
          <a:p>
            <a:r>
              <a:rPr lang="en-US" dirty="0"/>
              <a:t>Acknowledgement statement: </a:t>
            </a:r>
          </a:p>
          <a:p>
            <a:pPr lvl="1"/>
            <a:r>
              <a:rPr lang="en-US" dirty="0"/>
              <a:t>“This material is based upon work supported by the National Science Foundation under Award No. (NSF award number)."</a:t>
            </a:r>
          </a:p>
          <a:p>
            <a:r>
              <a:rPr lang="en-US" dirty="0"/>
              <a:t>Disclaimer:</a:t>
            </a:r>
          </a:p>
          <a:p>
            <a:pPr lvl="1"/>
            <a:r>
              <a:rPr lang="en-US" dirty="0"/>
              <a:t>“The recipient is responsible for assuring that every publication of material (including World Wide Web pages) based on or developed under an NSF award, except scientific articles or papers appearing in scientific, technical, or professional journals, contains the following disclaimer:</a:t>
            </a:r>
          </a:p>
          <a:p>
            <a:pPr lvl="2"/>
            <a:r>
              <a:rPr lang="en-US" dirty="0"/>
              <a:t>Any opinions, findings and conclusions or recommendations expressed in this material are those of the author(s) and do not necessarily reflect the views of the National Science Foundation."</a:t>
            </a:r>
          </a:p>
        </p:txBody>
      </p:sp>
    </p:spTree>
    <p:extLst>
      <p:ext uri="{BB962C8B-B14F-4D97-AF65-F5344CB8AC3E}">
        <p14:creationId xmlns:p14="http://schemas.microsoft.com/office/powerpoint/2010/main" val="40452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8D5E0-6879-FCF8-4D28-09D48DDBC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3C7FC-8442-A682-81CD-F14C0408F9DB}"/>
              </a:ext>
            </a:extLst>
          </p:cNvPr>
          <p:cNvSpPr>
            <a:spLocks noGrp="1"/>
          </p:cNvSpPr>
          <p:nvPr>
            <p:ph type="title"/>
          </p:nvPr>
        </p:nvSpPr>
        <p:spPr/>
        <p:txBody>
          <a:bodyPr/>
          <a:lstStyle/>
          <a:p>
            <a:r>
              <a:rPr lang="en-US" dirty="0"/>
              <a:t>What: What does this policy entail?</a:t>
            </a:r>
          </a:p>
        </p:txBody>
      </p:sp>
      <p:sp>
        <p:nvSpPr>
          <p:cNvPr id="3" name="Content Placeholder 2">
            <a:extLst>
              <a:ext uri="{FF2B5EF4-FFF2-40B4-BE49-F238E27FC236}">
                <a16:creationId xmlns:a16="http://schemas.microsoft.com/office/drawing/2014/main" id="{9021C753-B949-9D39-086B-64718D5D4E46}"/>
              </a:ext>
            </a:extLst>
          </p:cNvPr>
          <p:cNvSpPr>
            <a:spLocks noGrp="1"/>
          </p:cNvSpPr>
          <p:nvPr>
            <p:ph idx="1"/>
          </p:nvPr>
        </p:nvSpPr>
        <p:spPr>
          <a:xfrm>
            <a:off x="838200" y="1825625"/>
            <a:ext cx="5454112" cy="4067175"/>
          </a:xfrm>
        </p:spPr>
        <p:txBody>
          <a:bodyPr/>
          <a:lstStyle/>
          <a:p>
            <a:r>
              <a:rPr lang="en-US" dirty="0"/>
              <a:t>Policy Notice: Supplement 1 requires</a:t>
            </a:r>
          </a:p>
          <a:p>
            <a:pPr lvl="1"/>
            <a:r>
              <a:rPr lang="en-US" dirty="0"/>
              <a:t>All data supporting NSF funded publications must be shared at the time of publication</a:t>
            </a:r>
          </a:p>
          <a:p>
            <a:pPr lvl="2"/>
            <a:r>
              <a:rPr lang="en-US" dirty="0"/>
              <a:t>Exceptions must be described in the Data Management &amp; Sharing Plan (DMSP)</a:t>
            </a:r>
          </a:p>
          <a:p>
            <a:pPr lvl="1"/>
            <a:r>
              <a:rPr lang="en-US" dirty="0"/>
              <a:t>See Policy Notice for non public access related changes</a:t>
            </a:r>
          </a:p>
        </p:txBody>
      </p:sp>
      <p:pic>
        <p:nvPicPr>
          <p:cNvPr id="5" name="Picture 4" descr="Graph Pie Chart Business · Free image on Pixabay">
            <a:extLst>
              <a:ext uri="{FF2B5EF4-FFF2-40B4-BE49-F238E27FC236}">
                <a16:creationId xmlns:a16="http://schemas.microsoft.com/office/drawing/2014/main" id="{74AB14B9-DC6A-EF09-A007-99F9E7D5E39D}"/>
              </a:ext>
            </a:extLst>
          </p:cNvPr>
          <p:cNvPicPr>
            <a:picLocks noChangeAspect="1"/>
          </p:cNvPicPr>
          <p:nvPr/>
        </p:nvPicPr>
        <p:blipFill>
          <a:blip r:embed="rId3">
            <a:duotone>
              <a:schemeClr val="accent1">
                <a:shade val="45000"/>
                <a:satMod val="135000"/>
              </a:schemeClr>
              <a:prstClr val="white"/>
            </a:duotone>
            <a:alphaModFix amt="20000"/>
            <a:extLst>
              <a:ext uri="{837473B0-CC2E-450A-ABE3-18F120FF3D39}">
                <a1611:picAttrSrcUrl xmlns:a1611="http://schemas.microsoft.com/office/drawing/2016/11/main" r:id="rId4"/>
              </a:ext>
            </a:extLst>
          </a:blip>
          <a:stretch>
            <a:fillRect/>
          </a:stretch>
        </p:blipFill>
        <p:spPr>
          <a:xfrm>
            <a:off x="5114441" y="1508216"/>
            <a:ext cx="6902007" cy="4701992"/>
          </a:xfrm>
          <a:prstGeom prst="rect">
            <a:avLst/>
          </a:prstGeom>
        </p:spPr>
      </p:pic>
    </p:spTree>
    <p:extLst>
      <p:ext uri="{BB962C8B-B14F-4D97-AF65-F5344CB8AC3E}">
        <p14:creationId xmlns:p14="http://schemas.microsoft.com/office/powerpoint/2010/main" val="700161753"/>
      </p:ext>
    </p:extLst>
  </p:cSld>
  <p:clrMapOvr>
    <a:masterClrMapping/>
  </p:clrMapOvr>
</p:sld>
</file>

<file path=ppt/theme/theme1.xml><?xml version="1.0" encoding="utf-8"?>
<a:theme xmlns:a="http://schemas.openxmlformats.org/drawingml/2006/main" name="Office Theme">
  <a:themeElements>
    <a:clrScheme name="Red and Gray">
      <a:dk1>
        <a:srgbClr val="708E99"/>
      </a:dk1>
      <a:lt1>
        <a:srgbClr val="FFFFFF"/>
      </a:lt1>
      <a:dk2>
        <a:srgbClr val="708E99"/>
      </a:dk2>
      <a:lt2>
        <a:srgbClr val="E2E6E6"/>
      </a:lt2>
      <a:accent1>
        <a:srgbClr val="BE0000"/>
      </a:accent1>
      <a:accent2>
        <a:srgbClr val="A9A9A9"/>
      </a:accent2>
      <a:accent3>
        <a:srgbClr val="919191"/>
      </a:accent3>
      <a:accent4>
        <a:srgbClr val="797979"/>
      </a:accent4>
      <a:accent5>
        <a:srgbClr val="5F5F5F"/>
      </a:accent5>
      <a:accent6>
        <a:srgbClr val="424242"/>
      </a:accent6>
      <a:hlink>
        <a:srgbClr val="BE000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untains-Red (3)" id="{F1CE74EA-D4ED-D843-80BF-8A88AF4BACD9}" vid="{54009475-A3D9-204D-A5DD-F44D2BADB57C}"/>
    </a:ext>
  </a:extLst>
</a:theme>
</file>

<file path=ppt/theme/theme2.xml><?xml version="1.0" encoding="utf-8"?>
<a:theme xmlns:a="http://schemas.openxmlformats.org/drawingml/2006/main" name="1_Office Theme">
  <a:themeElements>
    <a:clrScheme name="Utah Brand Colors">
      <a:dk1>
        <a:srgbClr val="708E99"/>
      </a:dk1>
      <a:lt1>
        <a:srgbClr val="FFFFFF"/>
      </a:lt1>
      <a:dk2>
        <a:srgbClr val="708E99"/>
      </a:dk2>
      <a:lt2>
        <a:srgbClr val="E2E6E6"/>
      </a:lt2>
      <a:accent1>
        <a:srgbClr val="BE0000"/>
      </a:accent1>
      <a:accent2>
        <a:srgbClr val="FBA918"/>
      </a:accent2>
      <a:accent3>
        <a:srgbClr val="890000"/>
      </a:accent3>
      <a:accent4>
        <a:srgbClr val="3ABFC0"/>
      </a:accent4>
      <a:accent5>
        <a:srgbClr val="E3937B"/>
      </a:accent5>
      <a:accent6>
        <a:srgbClr val="EFC041"/>
      </a:accent6>
      <a:hlink>
        <a:srgbClr val="BE0000"/>
      </a:hlink>
      <a:folHlink>
        <a:srgbClr val="3ABF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untains-Red (3)" id="{F1CE74EA-D4ED-D843-80BF-8A88AF4BACD9}" vid="{5956CBE5-16A8-2046-A60B-056977ACB3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55638</TotalTime>
  <Words>1907</Words>
  <Application>Microsoft Macintosh PowerPoint</Application>
  <PresentationFormat>Widescreen</PresentationFormat>
  <Paragraphs>167</Paragraphs>
  <Slides>19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Aptos</vt:lpstr>
      <vt:lpstr>Arial</vt:lpstr>
      <vt:lpstr>Factoria Ultra</vt:lpstr>
      <vt:lpstr>Myriad Pro</vt:lpstr>
      <vt:lpstr>Myriad Pro Black</vt:lpstr>
      <vt:lpstr>Office Theme</vt:lpstr>
      <vt:lpstr>1_Office Theme</vt:lpstr>
      <vt:lpstr>Navigating the NSF Public Access Initiative Office of Research Integrity &amp; Compliance Gabrielle Matinkhah</vt:lpstr>
      <vt:lpstr>Overview</vt:lpstr>
      <vt:lpstr>Learning Objectives</vt:lpstr>
      <vt:lpstr>Why: Why is it important to comply and why were these changes made?</vt:lpstr>
      <vt:lpstr>Who: Who does this policy apply to?</vt:lpstr>
      <vt:lpstr>What: What does this policy entail?</vt:lpstr>
      <vt:lpstr>What: What does this policy entail?</vt:lpstr>
      <vt:lpstr>Acknowledgement &amp; Disclaimer Statements</vt:lpstr>
      <vt:lpstr>What: What does this policy entail?</vt:lpstr>
      <vt:lpstr>What: What does this policy entail?</vt:lpstr>
      <vt:lpstr>Where: Where do I publish to ensure compliance with the policy?</vt:lpstr>
      <vt:lpstr>When: When does this policy go into effect and apply to my research?</vt:lpstr>
      <vt:lpstr>How: How do I ensure and prove compliance?</vt:lpstr>
      <vt:lpstr>Things are changing quickly!</vt:lpstr>
      <vt:lpstr>Resources/Links</vt:lpstr>
      <vt:lpstr>Policy resources</vt:lpstr>
      <vt:lpstr>Websites</vt:lpstr>
      <vt:lpstr>Contacts</vt:lpstr>
      <vt:lpstr>Questions? See University Public Access website: publicaccess.research.Utah.edu Email Public Access Team: publicaccess@Utah.edu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Gabbie Matinkhah</dc:creator>
  <cp:lastModifiedBy>Gabbie Matinkhah</cp:lastModifiedBy>
  <cp:revision>102</cp:revision>
  <cp:lastPrinted>2026-04-22T15:27:47Z</cp:lastPrinted>
  <dcterms:created xsi:type="dcterms:W3CDTF">2026-03-11T17:00:52Z</dcterms:created>
  <dcterms:modified xsi:type="dcterms:W3CDTF">2026-04-28T16:17:13Z</dcterms:modified>
</cp:coreProperties>
</file>