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09" r:id="rId2"/>
  </p:sldMasterIdLst>
  <p:notesMasterIdLst>
    <p:notesMasterId r:id="rId28"/>
  </p:notesMasterIdLst>
  <p:sldIdLst>
    <p:sldId id="266" r:id="rId3"/>
    <p:sldId id="306" r:id="rId4"/>
    <p:sldId id="270" r:id="rId5"/>
    <p:sldId id="281" r:id="rId6"/>
    <p:sldId id="280" r:id="rId7"/>
    <p:sldId id="271" r:id="rId8"/>
    <p:sldId id="272" r:id="rId9"/>
    <p:sldId id="273" r:id="rId10"/>
    <p:sldId id="274" r:id="rId11"/>
    <p:sldId id="276" r:id="rId12"/>
    <p:sldId id="275" r:id="rId13"/>
    <p:sldId id="304" r:id="rId14"/>
    <p:sldId id="278" r:id="rId15"/>
    <p:sldId id="279" r:id="rId16"/>
    <p:sldId id="287" r:id="rId17"/>
    <p:sldId id="307" r:id="rId18"/>
    <p:sldId id="263" r:id="rId19"/>
    <p:sldId id="305" r:id="rId20"/>
    <p:sldId id="300" r:id="rId21"/>
    <p:sldId id="292" r:id="rId22"/>
    <p:sldId id="282" r:id="rId23"/>
    <p:sldId id="293" r:id="rId24"/>
    <p:sldId id="294" r:id="rId25"/>
    <p:sldId id="295"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47"/>
    <p:restoredTop sz="59521"/>
  </p:normalViewPr>
  <p:slideViewPr>
    <p:cSldViewPr snapToGrid="0" snapToObjects="1">
      <p:cViewPr varScale="1">
        <p:scale>
          <a:sx n="66" d="100"/>
          <a:sy n="66" d="100"/>
        </p:scale>
        <p:origin x="25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hyperlink" Target="mailto:ospawards@osp.utah.edu" TargetMode="External"/><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hyperlink" Target="mailto:openaccess@lists.utah.edu" TargetMode="External"/><Relationship Id="rId1" Type="http://schemas.openxmlformats.org/officeDocument/2006/relationships/hyperlink" Target="mailto:gabrielle.matinkhah@utah.edu" TargetMode="Externa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hyperlink" Target="mailto:publicaccess@nih.gov" TargetMode="External"/><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hyperlink" Target="mailto:gcahelp@utah.edu&#160;" TargetMode="External"/><Relationship Id="rId9" Type="http://schemas.openxmlformats.org/officeDocument/2006/relationships/image" Target="../media/image30.svg"/><Relationship Id="rId1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3" Type="http://schemas.openxmlformats.org/officeDocument/2006/relationships/hyperlink" Target="mailto:gabrielle.matinkhah@utah.edu" TargetMode="External"/><Relationship Id="rId7" Type="http://schemas.openxmlformats.org/officeDocument/2006/relationships/image" Target="../media/image31.png"/><Relationship Id="rId12" Type="http://schemas.openxmlformats.org/officeDocument/2006/relationships/hyperlink" Target="mailto:gcahelp@utah.edu&#160;" TargetMode="External"/><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hyperlink" Target="mailto:openaccess@lists.utah.edu" TargetMode="External"/><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hyperlink" Target="mailto:publicaccess@nih.gov" TargetMode="External"/><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hyperlink" Target="mailto:ospawards@osp.utah.edu" TargetMode="External"/><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F6937-D2D2-45F7-A9B9-132EBFBF97F3}"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45BE943-FD23-4FE5-A693-14AFF4D409E3}">
      <dgm:prSet/>
      <dgm:spPr/>
      <dgm:t>
        <a:bodyPr/>
        <a:lstStyle/>
        <a:p>
          <a:pPr>
            <a:lnSpc>
              <a:spcPct val="100000"/>
            </a:lnSpc>
            <a:defRPr b="1"/>
          </a:pPr>
          <a:r>
            <a:rPr lang="en-US"/>
            <a:t>Non-compliance:​</a:t>
          </a:r>
        </a:p>
      </dgm:t>
    </dgm:pt>
    <dgm:pt modelId="{188F8D58-550A-47E5-9486-901A37B8E847}" type="parTrans" cxnId="{5A143F31-2927-4934-8524-6982EBE69185}">
      <dgm:prSet/>
      <dgm:spPr/>
      <dgm:t>
        <a:bodyPr/>
        <a:lstStyle/>
        <a:p>
          <a:endParaRPr lang="en-US"/>
        </a:p>
      </dgm:t>
    </dgm:pt>
    <dgm:pt modelId="{BB942A15-5255-497F-80C1-E614F2681B7F}" type="sibTrans" cxnId="{5A143F31-2927-4934-8524-6982EBE69185}">
      <dgm:prSet/>
      <dgm:spPr/>
      <dgm:t>
        <a:bodyPr/>
        <a:lstStyle/>
        <a:p>
          <a:endParaRPr lang="en-US"/>
        </a:p>
      </dgm:t>
    </dgm:pt>
    <dgm:pt modelId="{B3B1AF6F-4026-4D51-A9DA-C8EE57D56BE8}">
      <dgm:prSet/>
      <dgm:spPr/>
      <dgm:t>
        <a:bodyPr/>
        <a:lstStyle/>
        <a:p>
          <a:pPr>
            <a:lnSpc>
              <a:spcPct val="100000"/>
            </a:lnSpc>
          </a:pPr>
          <a:r>
            <a:rPr lang="en-US"/>
            <a:t>Delayed awards or renewals</a:t>
          </a:r>
        </a:p>
      </dgm:t>
    </dgm:pt>
    <dgm:pt modelId="{8455CFB7-5DCA-4AC2-8C99-A5ADCA4F1264}" type="parTrans" cxnId="{C21D1472-CAAB-4536-AD94-BF87E256B2FC}">
      <dgm:prSet/>
      <dgm:spPr/>
      <dgm:t>
        <a:bodyPr/>
        <a:lstStyle/>
        <a:p>
          <a:endParaRPr lang="en-US"/>
        </a:p>
      </dgm:t>
    </dgm:pt>
    <dgm:pt modelId="{A9DA746B-BE8D-4911-984F-1B40CF8ABE91}" type="sibTrans" cxnId="{C21D1472-CAAB-4536-AD94-BF87E256B2FC}">
      <dgm:prSet/>
      <dgm:spPr/>
      <dgm:t>
        <a:bodyPr/>
        <a:lstStyle/>
        <a:p>
          <a:endParaRPr lang="en-US"/>
        </a:p>
      </dgm:t>
    </dgm:pt>
    <dgm:pt modelId="{9D1639D1-E90D-4E3A-9BE7-4133E02BE138}">
      <dgm:prSet/>
      <dgm:spPr/>
      <dgm:t>
        <a:bodyPr/>
        <a:lstStyle/>
        <a:p>
          <a:pPr>
            <a:lnSpc>
              <a:spcPct val="100000"/>
            </a:lnSpc>
          </a:pPr>
          <a:r>
            <a:rPr lang="en-US"/>
            <a:t>Reduced eligibility for future funding</a:t>
          </a:r>
        </a:p>
      </dgm:t>
    </dgm:pt>
    <dgm:pt modelId="{B4BDED0B-5430-490E-A066-6A9FF1B78901}" type="parTrans" cxnId="{0DDF1C44-46AC-4053-B43F-1026BBB6FB5D}">
      <dgm:prSet/>
      <dgm:spPr/>
      <dgm:t>
        <a:bodyPr/>
        <a:lstStyle/>
        <a:p>
          <a:endParaRPr lang="en-US"/>
        </a:p>
      </dgm:t>
    </dgm:pt>
    <dgm:pt modelId="{E05615AE-CCA5-423A-B024-1969E9738536}" type="sibTrans" cxnId="{0DDF1C44-46AC-4053-B43F-1026BBB6FB5D}">
      <dgm:prSet/>
      <dgm:spPr/>
      <dgm:t>
        <a:bodyPr/>
        <a:lstStyle/>
        <a:p>
          <a:endParaRPr lang="en-US"/>
        </a:p>
      </dgm:t>
    </dgm:pt>
    <dgm:pt modelId="{A5A6AAD5-707F-4C23-981E-1DCDB6590708}">
      <dgm:prSet/>
      <dgm:spPr/>
      <dgm:t>
        <a:bodyPr/>
        <a:lstStyle/>
        <a:p>
          <a:pPr>
            <a:lnSpc>
              <a:spcPct val="100000"/>
            </a:lnSpc>
          </a:pPr>
          <a:r>
            <a:rPr lang="en-US"/>
            <a:t>Institutional audits and/or increased monitoring</a:t>
          </a:r>
        </a:p>
      </dgm:t>
    </dgm:pt>
    <dgm:pt modelId="{17BB6683-9951-479A-A04D-EBA51009473A}" type="parTrans" cxnId="{2218F009-B95F-45F5-A49B-64335E9390EF}">
      <dgm:prSet/>
      <dgm:spPr/>
      <dgm:t>
        <a:bodyPr/>
        <a:lstStyle/>
        <a:p>
          <a:endParaRPr lang="en-US"/>
        </a:p>
      </dgm:t>
    </dgm:pt>
    <dgm:pt modelId="{29D21FDB-E8E5-42E8-B76D-E1E8558E836C}" type="sibTrans" cxnId="{2218F009-B95F-45F5-A49B-64335E9390EF}">
      <dgm:prSet/>
      <dgm:spPr/>
      <dgm:t>
        <a:bodyPr/>
        <a:lstStyle/>
        <a:p>
          <a:endParaRPr lang="en-US"/>
        </a:p>
      </dgm:t>
    </dgm:pt>
    <dgm:pt modelId="{F9B2DB8D-2366-4336-9AA6-C81EF887503B}">
      <dgm:prSet/>
      <dgm:spPr/>
      <dgm:t>
        <a:bodyPr/>
        <a:lstStyle/>
        <a:p>
          <a:pPr>
            <a:lnSpc>
              <a:spcPct val="100000"/>
            </a:lnSpc>
            <a:defRPr b="1"/>
          </a:pPr>
          <a:r>
            <a:rPr lang="en-US"/>
            <a:t>Benefits:</a:t>
          </a:r>
        </a:p>
      </dgm:t>
    </dgm:pt>
    <dgm:pt modelId="{B99EA096-0083-41E7-AD2B-463358475F36}" type="parTrans" cxnId="{A2CF1024-B492-4E62-90F5-77E0E4F63329}">
      <dgm:prSet/>
      <dgm:spPr/>
      <dgm:t>
        <a:bodyPr/>
        <a:lstStyle/>
        <a:p>
          <a:endParaRPr lang="en-US"/>
        </a:p>
      </dgm:t>
    </dgm:pt>
    <dgm:pt modelId="{01DE2486-15F2-4DF6-A5E1-4B8CA13549A1}" type="sibTrans" cxnId="{A2CF1024-B492-4E62-90F5-77E0E4F63329}">
      <dgm:prSet/>
      <dgm:spPr/>
      <dgm:t>
        <a:bodyPr/>
        <a:lstStyle/>
        <a:p>
          <a:endParaRPr lang="en-US"/>
        </a:p>
      </dgm:t>
    </dgm:pt>
    <dgm:pt modelId="{FFE8F592-C8E6-4D3B-BC46-0061405C199A}">
      <dgm:prSet/>
      <dgm:spPr/>
      <dgm:t>
        <a:bodyPr/>
        <a:lstStyle/>
        <a:p>
          <a:pPr>
            <a:lnSpc>
              <a:spcPct val="100000"/>
            </a:lnSpc>
          </a:pPr>
          <a:r>
            <a:rPr lang="en-US" dirty="0"/>
            <a:t>Transparency with the taxpayers​ &amp; researchers</a:t>
          </a:r>
        </a:p>
      </dgm:t>
    </dgm:pt>
    <dgm:pt modelId="{1E45A636-7825-4A6F-8531-EA3ACA6D89A5}" type="parTrans" cxnId="{BEE92FFB-2ECD-4F02-8C1F-822BEFA453AF}">
      <dgm:prSet/>
      <dgm:spPr/>
      <dgm:t>
        <a:bodyPr/>
        <a:lstStyle/>
        <a:p>
          <a:endParaRPr lang="en-US"/>
        </a:p>
      </dgm:t>
    </dgm:pt>
    <dgm:pt modelId="{09FCCA3A-A49A-4A54-9B74-C2A510FB0A33}" type="sibTrans" cxnId="{BEE92FFB-2ECD-4F02-8C1F-822BEFA453AF}">
      <dgm:prSet/>
      <dgm:spPr/>
      <dgm:t>
        <a:bodyPr/>
        <a:lstStyle/>
        <a:p>
          <a:endParaRPr lang="en-US"/>
        </a:p>
      </dgm:t>
    </dgm:pt>
    <dgm:pt modelId="{D2AEA3D7-4F42-4FAE-B840-CAD3E512F134}">
      <dgm:prSet/>
      <dgm:spPr/>
      <dgm:t>
        <a:bodyPr/>
        <a:lstStyle/>
        <a:p>
          <a:pPr>
            <a:lnSpc>
              <a:spcPct val="100000"/>
            </a:lnSpc>
          </a:pPr>
          <a:r>
            <a:rPr lang="en-US"/>
            <a:t>Increased and equitable access to research</a:t>
          </a:r>
        </a:p>
      </dgm:t>
    </dgm:pt>
    <dgm:pt modelId="{705BD2FC-983D-415D-9752-7AD898D63C84}" type="parTrans" cxnId="{7E8B3B4D-6BA3-499A-BC14-483595E0AB22}">
      <dgm:prSet/>
      <dgm:spPr/>
      <dgm:t>
        <a:bodyPr/>
        <a:lstStyle/>
        <a:p>
          <a:endParaRPr lang="en-US"/>
        </a:p>
      </dgm:t>
    </dgm:pt>
    <dgm:pt modelId="{01869ABF-B437-4279-9943-9F7CE3675329}" type="sibTrans" cxnId="{7E8B3B4D-6BA3-499A-BC14-483595E0AB22}">
      <dgm:prSet/>
      <dgm:spPr/>
      <dgm:t>
        <a:bodyPr/>
        <a:lstStyle/>
        <a:p>
          <a:endParaRPr lang="en-US"/>
        </a:p>
      </dgm:t>
    </dgm:pt>
    <dgm:pt modelId="{C7769D98-C8F8-48E7-9C0A-FA9392815A51}">
      <dgm:prSet/>
      <dgm:spPr/>
      <dgm:t>
        <a:bodyPr/>
        <a:lstStyle/>
        <a:p>
          <a:pPr>
            <a:lnSpc>
              <a:spcPct val="100000"/>
            </a:lnSpc>
          </a:pPr>
          <a:r>
            <a:rPr lang="en-US"/>
            <a:t>Compliance with the 2022 Nelson Memo</a:t>
          </a:r>
        </a:p>
      </dgm:t>
    </dgm:pt>
    <dgm:pt modelId="{A61EFD6B-58F3-4EE5-9332-DE4B5AA0665B}" type="parTrans" cxnId="{77D18AE5-1E0F-4F71-AE71-D61C44BF8FC8}">
      <dgm:prSet/>
      <dgm:spPr/>
      <dgm:t>
        <a:bodyPr/>
        <a:lstStyle/>
        <a:p>
          <a:endParaRPr lang="en-US"/>
        </a:p>
      </dgm:t>
    </dgm:pt>
    <dgm:pt modelId="{12D4A866-16FE-455C-B05B-1E1E23900523}" type="sibTrans" cxnId="{77D18AE5-1E0F-4F71-AE71-D61C44BF8FC8}">
      <dgm:prSet/>
      <dgm:spPr/>
      <dgm:t>
        <a:bodyPr/>
        <a:lstStyle/>
        <a:p>
          <a:endParaRPr lang="en-US"/>
        </a:p>
      </dgm:t>
    </dgm:pt>
    <dgm:pt modelId="{90F54F22-47F0-4448-AA87-6E6943766F72}" type="pres">
      <dgm:prSet presAssocID="{257F6937-D2D2-45F7-A9B9-132EBFBF97F3}" presName="root" presStyleCnt="0">
        <dgm:presLayoutVars>
          <dgm:dir/>
          <dgm:resizeHandles val="exact"/>
        </dgm:presLayoutVars>
      </dgm:prSet>
      <dgm:spPr/>
    </dgm:pt>
    <dgm:pt modelId="{7D4C6093-BA02-4838-9AE1-DC231B961E2E}" type="pres">
      <dgm:prSet presAssocID="{745BE943-FD23-4FE5-A693-14AFF4D409E3}" presName="compNode" presStyleCnt="0"/>
      <dgm:spPr/>
    </dgm:pt>
    <dgm:pt modelId="{529E8EA5-B8F1-410D-9D92-68D4326B2206}" type="pres">
      <dgm:prSet presAssocID="{745BE943-FD23-4FE5-A693-14AFF4D409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66132C0F-F8E9-42E2-AF92-1A67F489C455}" type="pres">
      <dgm:prSet presAssocID="{745BE943-FD23-4FE5-A693-14AFF4D409E3}" presName="iconSpace" presStyleCnt="0"/>
      <dgm:spPr/>
    </dgm:pt>
    <dgm:pt modelId="{367F7D6E-D9D1-4652-B4B3-FD24780C3C04}" type="pres">
      <dgm:prSet presAssocID="{745BE943-FD23-4FE5-A693-14AFF4D409E3}" presName="parTx" presStyleLbl="revTx" presStyleIdx="0" presStyleCnt="4">
        <dgm:presLayoutVars>
          <dgm:chMax val="0"/>
          <dgm:chPref val="0"/>
        </dgm:presLayoutVars>
      </dgm:prSet>
      <dgm:spPr/>
    </dgm:pt>
    <dgm:pt modelId="{ABEF71E5-2724-4009-9623-F8F336B0A87F}" type="pres">
      <dgm:prSet presAssocID="{745BE943-FD23-4FE5-A693-14AFF4D409E3}" presName="txSpace" presStyleCnt="0"/>
      <dgm:spPr/>
    </dgm:pt>
    <dgm:pt modelId="{EF2E0EF8-7712-4EB5-876F-F5F5B5FC36DB}" type="pres">
      <dgm:prSet presAssocID="{745BE943-FD23-4FE5-A693-14AFF4D409E3}" presName="desTx" presStyleLbl="revTx" presStyleIdx="1" presStyleCnt="4">
        <dgm:presLayoutVars/>
      </dgm:prSet>
      <dgm:spPr/>
    </dgm:pt>
    <dgm:pt modelId="{D1CCA5C5-F423-459B-ACF8-9D0D9023ED15}" type="pres">
      <dgm:prSet presAssocID="{BB942A15-5255-497F-80C1-E614F2681B7F}" presName="sibTrans" presStyleCnt="0"/>
      <dgm:spPr/>
    </dgm:pt>
    <dgm:pt modelId="{A7C78ECA-32CC-4490-B923-6F7CC47B18EE}" type="pres">
      <dgm:prSet presAssocID="{F9B2DB8D-2366-4336-9AA6-C81EF887503B}" presName="compNode" presStyleCnt="0"/>
      <dgm:spPr/>
    </dgm:pt>
    <dgm:pt modelId="{9BA24344-0C56-4D69-9453-0C1F087D8131}" type="pres">
      <dgm:prSet presAssocID="{F9B2DB8D-2366-4336-9AA6-C81EF887503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F698C405-320C-4FCB-9704-A39BB4F8BD13}" type="pres">
      <dgm:prSet presAssocID="{F9B2DB8D-2366-4336-9AA6-C81EF887503B}" presName="iconSpace" presStyleCnt="0"/>
      <dgm:spPr/>
    </dgm:pt>
    <dgm:pt modelId="{1478522A-3B12-41F8-BE66-84123A76C824}" type="pres">
      <dgm:prSet presAssocID="{F9B2DB8D-2366-4336-9AA6-C81EF887503B}" presName="parTx" presStyleLbl="revTx" presStyleIdx="2" presStyleCnt="4">
        <dgm:presLayoutVars>
          <dgm:chMax val="0"/>
          <dgm:chPref val="0"/>
        </dgm:presLayoutVars>
      </dgm:prSet>
      <dgm:spPr/>
    </dgm:pt>
    <dgm:pt modelId="{C14432B0-A56D-49C8-9497-10241D74668A}" type="pres">
      <dgm:prSet presAssocID="{F9B2DB8D-2366-4336-9AA6-C81EF887503B}" presName="txSpace" presStyleCnt="0"/>
      <dgm:spPr/>
    </dgm:pt>
    <dgm:pt modelId="{687DB2BA-8D99-4AB0-8DA5-184C7497F0DF}" type="pres">
      <dgm:prSet presAssocID="{F9B2DB8D-2366-4336-9AA6-C81EF887503B}" presName="desTx" presStyleLbl="revTx" presStyleIdx="3" presStyleCnt="4">
        <dgm:presLayoutVars/>
      </dgm:prSet>
      <dgm:spPr/>
    </dgm:pt>
  </dgm:ptLst>
  <dgm:cxnLst>
    <dgm:cxn modelId="{2218F009-B95F-45F5-A49B-64335E9390EF}" srcId="{745BE943-FD23-4FE5-A693-14AFF4D409E3}" destId="{A5A6AAD5-707F-4C23-981E-1DCDB6590708}" srcOrd="2" destOrd="0" parTransId="{17BB6683-9951-479A-A04D-EBA51009473A}" sibTransId="{29D21FDB-E8E5-42E8-B76D-E1E8558E836C}"/>
    <dgm:cxn modelId="{7C35A819-8816-5543-8514-B050145AA83A}" type="presOf" srcId="{257F6937-D2D2-45F7-A9B9-132EBFBF97F3}" destId="{90F54F22-47F0-4448-AA87-6E6943766F72}" srcOrd="0" destOrd="0" presId="urn:microsoft.com/office/officeart/2018/5/layout/CenteredIconLabelDescriptionList"/>
    <dgm:cxn modelId="{A2CF1024-B492-4E62-90F5-77E0E4F63329}" srcId="{257F6937-D2D2-45F7-A9B9-132EBFBF97F3}" destId="{F9B2DB8D-2366-4336-9AA6-C81EF887503B}" srcOrd="1" destOrd="0" parTransId="{B99EA096-0083-41E7-AD2B-463358475F36}" sibTransId="{01DE2486-15F2-4DF6-A5E1-4B8CA13549A1}"/>
    <dgm:cxn modelId="{5A143F31-2927-4934-8524-6982EBE69185}" srcId="{257F6937-D2D2-45F7-A9B9-132EBFBF97F3}" destId="{745BE943-FD23-4FE5-A693-14AFF4D409E3}" srcOrd="0" destOrd="0" parTransId="{188F8D58-550A-47E5-9486-901A37B8E847}" sibTransId="{BB942A15-5255-497F-80C1-E614F2681B7F}"/>
    <dgm:cxn modelId="{465E9E32-0647-2444-A5C5-B6C6B82AF9C9}" type="presOf" srcId="{B3B1AF6F-4026-4D51-A9DA-C8EE57D56BE8}" destId="{EF2E0EF8-7712-4EB5-876F-F5F5B5FC36DB}" srcOrd="0" destOrd="0" presId="urn:microsoft.com/office/officeart/2018/5/layout/CenteredIconLabelDescriptionList"/>
    <dgm:cxn modelId="{0DDF1C44-46AC-4053-B43F-1026BBB6FB5D}" srcId="{745BE943-FD23-4FE5-A693-14AFF4D409E3}" destId="{9D1639D1-E90D-4E3A-9BE7-4133E02BE138}" srcOrd="1" destOrd="0" parTransId="{B4BDED0B-5430-490E-A066-6A9FF1B78901}" sibTransId="{E05615AE-CCA5-423A-B024-1969E9738536}"/>
    <dgm:cxn modelId="{7E8B3B4D-6BA3-499A-BC14-483595E0AB22}" srcId="{F9B2DB8D-2366-4336-9AA6-C81EF887503B}" destId="{D2AEA3D7-4F42-4FAE-B840-CAD3E512F134}" srcOrd="1" destOrd="0" parTransId="{705BD2FC-983D-415D-9752-7AD898D63C84}" sibTransId="{01869ABF-B437-4279-9943-9F7CE3675329}"/>
    <dgm:cxn modelId="{C21D1472-CAAB-4536-AD94-BF87E256B2FC}" srcId="{745BE943-FD23-4FE5-A693-14AFF4D409E3}" destId="{B3B1AF6F-4026-4D51-A9DA-C8EE57D56BE8}" srcOrd="0" destOrd="0" parTransId="{8455CFB7-5DCA-4AC2-8C99-A5ADCA4F1264}" sibTransId="{A9DA746B-BE8D-4911-984F-1B40CF8ABE91}"/>
    <dgm:cxn modelId="{21C5787E-81C1-BA48-A546-A8E4D1E952FD}" type="presOf" srcId="{C7769D98-C8F8-48E7-9C0A-FA9392815A51}" destId="{687DB2BA-8D99-4AB0-8DA5-184C7497F0DF}" srcOrd="0" destOrd="2" presId="urn:microsoft.com/office/officeart/2018/5/layout/CenteredIconLabelDescriptionList"/>
    <dgm:cxn modelId="{44DFE691-AE38-1A46-9A7B-F4984B302B5E}" type="presOf" srcId="{A5A6AAD5-707F-4C23-981E-1DCDB6590708}" destId="{EF2E0EF8-7712-4EB5-876F-F5F5B5FC36DB}" srcOrd="0" destOrd="2" presId="urn:microsoft.com/office/officeart/2018/5/layout/CenteredIconLabelDescriptionList"/>
    <dgm:cxn modelId="{5C5510B9-C29A-BB48-9BA7-7BEC1C5E9A04}" type="presOf" srcId="{9D1639D1-E90D-4E3A-9BE7-4133E02BE138}" destId="{EF2E0EF8-7712-4EB5-876F-F5F5B5FC36DB}" srcOrd="0" destOrd="1" presId="urn:microsoft.com/office/officeart/2018/5/layout/CenteredIconLabelDescriptionList"/>
    <dgm:cxn modelId="{FE429EC8-D250-204D-9B57-070BC402C348}" type="presOf" srcId="{D2AEA3D7-4F42-4FAE-B840-CAD3E512F134}" destId="{687DB2BA-8D99-4AB0-8DA5-184C7497F0DF}" srcOrd="0" destOrd="1" presId="urn:microsoft.com/office/officeart/2018/5/layout/CenteredIconLabelDescriptionList"/>
    <dgm:cxn modelId="{77D18AE5-1E0F-4F71-AE71-D61C44BF8FC8}" srcId="{F9B2DB8D-2366-4336-9AA6-C81EF887503B}" destId="{C7769D98-C8F8-48E7-9C0A-FA9392815A51}" srcOrd="2" destOrd="0" parTransId="{A61EFD6B-58F3-4EE5-9332-DE4B5AA0665B}" sibTransId="{12D4A866-16FE-455C-B05B-1E1E23900523}"/>
    <dgm:cxn modelId="{7CCC3CE9-CCAA-1E4C-A816-FEB1DB6633F9}" type="presOf" srcId="{FFE8F592-C8E6-4D3B-BC46-0061405C199A}" destId="{687DB2BA-8D99-4AB0-8DA5-184C7497F0DF}" srcOrd="0" destOrd="0" presId="urn:microsoft.com/office/officeart/2018/5/layout/CenteredIconLabelDescriptionList"/>
    <dgm:cxn modelId="{BEE92FFB-2ECD-4F02-8C1F-822BEFA453AF}" srcId="{F9B2DB8D-2366-4336-9AA6-C81EF887503B}" destId="{FFE8F592-C8E6-4D3B-BC46-0061405C199A}" srcOrd="0" destOrd="0" parTransId="{1E45A636-7825-4A6F-8531-EA3ACA6D89A5}" sibTransId="{09FCCA3A-A49A-4A54-9B74-C2A510FB0A33}"/>
    <dgm:cxn modelId="{40E3A3FB-21D3-E947-A880-3634BE311711}" type="presOf" srcId="{745BE943-FD23-4FE5-A693-14AFF4D409E3}" destId="{367F7D6E-D9D1-4652-B4B3-FD24780C3C04}" srcOrd="0" destOrd="0" presId="urn:microsoft.com/office/officeart/2018/5/layout/CenteredIconLabelDescriptionList"/>
    <dgm:cxn modelId="{33C017FC-CBCC-7C4F-8402-7E503A70182A}" type="presOf" srcId="{F9B2DB8D-2366-4336-9AA6-C81EF887503B}" destId="{1478522A-3B12-41F8-BE66-84123A76C824}" srcOrd="0" destOrd="0" presId="urn:microsoft.com/office/officeart/2018/5/layout/CenteredIconLabelDescriptionList"/>
    <dgm:cxn modelId="{C7A9982C-70E8-A142-BD76-9BBF35331469}" type="presParOf" srcId="{90F54F22-47F0-4448-AA87-6E6943766F72}" destId="{7D4C6093-BA02-4838-9AE1-DC231B961E2E}" srcOrd="0" destOrd="0" presId="urn:microsoft.com/office/officeart/2018/5/layout/CenteredIconLabelDescriptionList"/>
    <dgm:cxn modelId="{7A0F01D1-84DE-F847-8EEF-50968B09C458}" type="presParOf" srcId="{7D4C6093-BA02-4838-9AE1-DC231B961E2E}" destId="{529E8EA5-B8F1-410D-9D92-68D4326B2206}" srcOrd="0" destOrd="0" presId="urn:microsoft.com/office/officeart/2018/5/layout/CenteredIconLabelDescriptionList"/>
    <dgm:cxn modelId="{652A062F-1576-B941-8F30-4D043C4FE4A9}" type="presParOf" srcId="{7D4C6093-BA02-4838-9AE1-DC231B961E2E}" destId="{66132C0F-F8E9-42E2-AF92-1A67F489C455}" srcOrd="1" destOrd="0" presId="urn:microsoft.com/office/officeart/2018/5/layout/CenteredIconLabelDescriptionList"/>
    <dgm:cxn modelId="{564E6878-3792-B04B-B75C-B056272ED873}" type="presParOf" srcId="{7D4C6093-BA02-4838-9AE1-DC231B961E2E}" destId="{367F7D6E-D9D1-4652-B4B3-FD24780C3C04}" srcOrd="2" destOrd="0" presId="urn:microsoft.com/office/officeart/2018/5/layout/CenteredIconLabelDescriptionList"/>
    <dgm:cxn modelId="{E32F2370-177A-654C-BBB3-45FCE6D6EFF0}" type="presParOf" srcId="{7D4C6093-BA02-4838-9AE1-DC231B961E2E}" destId="{ABEF71E5-2724-4009-9623-F8F336B0A87F}" srcOrd="3" destOrd="0" presId="urn:microsoft.com/office/officeart/2018/5/layout/CenteredIconLabelDescriptionList"/>
    <dgm:cxn modelId="{F278C0EA-7BA6-164E-94FF-8680934280B8}" type="presParOf" srcId="{7D4C6093-BA02-4838-9AE1-DC231B961E2E}" destId="{EF2E0EF8-7712-4EB5-876F-F5F5B5FC36DB}" srcOrd="4" destOrd="0" presId="urn:microsoft.com/office/officeart/2018/5/layout/CenteredIconLabelDescriptionList"/>
    <dgm:cxn modelId="{330095C3-E961-284E-8041-000BF0ABAD4B}" type="presParOf" srcId="{90F54F22-47F0-4448-AA87-6E6943766F72}" destId="{D1CCA5C5-F423-459B-ACF8-9D0D9023ED15}" srcOrd="1" destOrd="0" presId="urn:microsoft.com/office/officeart/2018/5/layout/CenteredIconLabelDescriptionList"/>
    <dgm:cxn modelId="{3E55F6EA-D4A3-8847-A075-85EF6AFB1FEF}" type="presParOf" srcId="{90F54F22-47F0-4448-AA87-6E6943766F72}" destId="{A7C78ECA-32CC-4490-B923-6F7CC47B18EE}" srcOrd="2" destOrd="0" presId="urn:microsoft.com/office/officeart/2018/5/layout/CenteredIconLabelDescriptionList"/>
    <dgm:cxn modelId="{591DAA4B-ACE0-F043-864A-87A06347D533}" type="presParOf" srcId="{A7C78ECA-32CC-4490-B923-6F7CC47B18EE}" destId="{9BA24344-0C56-4D69-9453-0C1F087D8131}" srcOrd="0" destOrd="0" presId="urn:microsoft.com/office/officeart/2018/5/layout/CenteredIconLabelDescriptionList"/>
    <dgm:cxn modelId="{3689AD8E-1318-304B-A81A-4014E4DBC50E}" type="presParOf" srcId="{A7C78ECA-32CC-4490-B923-6F7CC47B18EE}" destId="{F698C405-320C-4FCB-9704-A39BB4F8BD13}" srcOrd="1" destOrd="0" presId="urn:microsoft.com/office/officeart/2018/5/layout/CenteredIconLabelDescriptionList"/>
    <dgm:cxn modelId="{95A46049-926B-9841-A6DA-0C8E00D60CE0}" type="presParOf" srcId="{A7C78ECA-32CC-4490-B923-6F7CC47B18EE}" destId="{1478522A-3B12-41F8-BE66-84123A76C824}" srcOrd="2" destOrd="0" presId="urn:microsoft.com/office/officeart/2018/5/layout/CenteredIconLabelDescriptionList"/>
    <dgm:cxn modelId="{6D69104D-906C-B843-8DFF-47DEA7FB3920}" type="presParOf" srcId="{A7C78ECA-32CC-4490-B923-6F7CC47B18EE}" destId="{C14432B0-A56D-49C8-9497-10241D74668A}" srcOrd="3" destOrd="0" presId="urn:microsoft.com/office/officeart/2018/5/layout/CenteredIconLabelDescriptionList"/>
    <dgm:cxn modelId="{BA275E3A-DC03-3848-8B90-CB67BAF36D7B}" type="presParOf" srcId="{A7C78ECA-32CC-4490-B923-6F7CC47B18EE}" destId="{687DB2BA-8D99-4AB0-8DA5-184C7497F0D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C2710-1BE5-4E97-9C9A-D19F95F4E50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0DFD912-22BE-42E4-8808-61257AA17270}">
      <dgm:prSet/>
      <dgm:spPr/>
      <dgm:t>
        <a:bodyPr/>
        <a:lstStyle/>
        <a:p>
          <a:r>
            <a:rPr lang="en-US"/>
            <a:t>Open access vs public access​</a:t>
          </a:r>
        </a:p>
      </dgm:t>
    </dgm:pt>
    <dgm:pt modelId="{8F4EDC03-2303-4A43-A28B-A4A495544B0A}" type="parTrans" cxnId="{C98C656C-DEB1-4ACD-8B95-D98AFD81D0F0}">
      <dgm:prSet/>
      <dgm:spPr/>
      <dgm:t>
        <a:bodyPr/>
        <a:lstStyle/>
        <a:p>
          <a:endParaRPr lang="en-US"/>
        </a:p>
      </dgm:t>
    </dgm:pt>
    <dgm:pt modelId="{74285BC2-F50E-4495-9E2B-2EFF67CA0A64}" type="sibTrans" cxnId="{C98C656C-DEB1-4ACD-8B95-D98AFD81D0F0}">
      <dgm:prSet/>
      <dgm:spPr/>
      <dgm:t>
        <a:bodyPr/>
        <a:lstStyle/>
        <a:p>
          <a:endParaRPr lang="en-US"/>
        </a:p>
      </dgm:t>
    </dgm:pt>
    <dgm:pt modelId="{E5A3810B-C126-4E08-8059-D5FEFC2DDFED}">
      <dgm:prSet/>
      <dgm:spPr/>
      <dgm:t>
        <a:bodyPr/>
        <a:lstStyle/>
        <a:p>
          <a:r>
            <a:rPr lang="en-US" b="1" dirty="0"/>
            <a:t>Open access: </a:t>
          </a:r>
          <a:r>
            <a:rPr lang="en-US" dirty="0"/>
            <a:t>publishing method that makes article freely available on the publisher's website</a:t>
          </a:r>
        </a:p>
      </dgm:t>
    </dgm:pt>
    <dgm:pt modelId="{90604B38-3C8E-43BD-9212-69656EB1F9B8}" type="parTrans" cxnId="{C4EBB0D2-6F48-4402-91F1-AE1491A1378F}">
      <dgm:prSet/>
      <dgm:spPr/>
      <dgm:t>
        <a:bodyPr/>
        <a:lstStyle/>
        <a:p>
          <a:endParaRPr lang="en-US"/>
        </a:p>
      </dgm:t>
    </dgm:pt>
    <dgm:pt modelId="{FBDEC2C7-EDF5-441E-99DC-9C319083C47A}" type="sibTrans" cxnId="{C4EBB0D2-6F48-4402-91F1-AE1491A1378F}">
      <dgm:prSet/>
      <dgm:spPr/>
      <dgm:t>
        <a:bodyPr/>
        <a:lstStyle/>
        <a:p>
          <a:endParaRPr lang="en-US"/>
        </a:p>
      </dgm:t>
    </dgm:pt>
    <dgm:pt modelId="{5C22B465-0525-404A-9A51-B9C4B979DCA8}">
      <dgm:prSet/>
      <dgm:spPr/>
      <dgm:t>
        <a:bodyPr/>
        <a:lstStyle/>
        <a:p>
          <a:r>
            <a:rPr lang="en-US" dirty="0"/>
            <a:t>Access must be immediate (no embargo) to comply if rights are not retained</a:t>
          </a:r>
        </a:p>
      </dgm:t>
    </dgm:pt>
    <dgm:pt modelId="{BA376EBF-A2D6-44FA-8BC5-8E636A35A09F}" type="parTrans" cxnId="{54601475-E0A7-43AB-B6B7-BEA4D9D71D7C}">
      <dgm:prSet/>
      <dgm:spPr/>
      <dgm:t>
        <a:bodyPr/>
        <a:lstStyle/>
        <a:p>
          <a:endParaRPr lang="en-US"/>
        </a:p>
      </dgm:t>
    </dgm:pt>
    <dgm:pt modelId="{C9089F34-FC30-4694-AF11-5EA804896DA8}" type="sibTrans" cxnId="{54601475-E0A7-43AB-B6B7-BEA4D9D71D7C}">
      <dgm:prSet/>
      <dgm:spPr/>
      <dgm:t>
        <a:bodyPr/>
        <a:lstStyle/>
        <a:p>
          <a:endParaRPr lang="en-US"/>
        </a:p>
      </dgm:t>
    </dgm:pt>
    <dgm:pt modelId="{3EF82911-B7FD-4557-B2EB-BF877CEC1B84}">
      <dgm:prSet/>
      <dgm:spPr/>
      <dgm:t>
        <a:bodyPr/>
        <a:lstStyle/>
        <a:p>
          <a:r>
            <a:rPr lang="en-US" b="1" dirty="0"/>
            <a:t>Public access: </a:t>
          </a:r>
          <a:r>
            <a:rPr lang="en-US" b="0" dirty="0"/>
            <a:t>access method in which </a:t>
          </a:r>
          <a:r>
            <a:rPr lang="en-US" dirty="0"/>
            <a:t>research is made freely available to the public </a:t>
          </a:r>
        </a:p>
      </dgm:t>
    </dgm:pt>
    <dgm:pt modelId="{067DD771-CEE2-4B9E-AC62-911EB058B0C3}" type="parTrans" cxnId="{2B5B1A11-BBEF-4FE3-87B2-E3118B39E4DE}">
      <dgm:prSet/>
      <dgm:spPr/>
      <dgm:t>
        <a:bodyPr/>
        <a:lstStyle/>
        <a:p>
          <a:endParaRPr lang="en-US"/>
        </a:p>
      </dgm:t>
    </dgm:pt>
    <dgm:pt modelId="{B9666B0B-84DE-4ABB-9627-CEAC10622FF2}" type="sibTrans" cxnId="{2B5B1A11-BBEF-4FE3-87B2-E3118B39E4DE}">
      <dgm:prSet/>
      <dgm:spPr/>
      <dgm:t>
        <a:bodyPr/>
        <a:lstStyle/>
        <a:p>
          <a:endParaRPr lang="en-US"/>
        </a:p>
      </dgm:t>
    </dgm:pt>
    <dgm:pt modelId="{7F358531-2373-4669-BE53-3A00DB699EAC}">
      <dgm:prSet/>
      <dgm:spPr/>
      <dgm:t>
        <a:bodyPr/>
        <a:lstStyle/>
        <a:p>
          <a:r>
            <a:rPr lang="en-US"/>
            <a:t>NIH ensures this by requiring all articles be deposited into PMC </a:t>
          </a:r>
        </a:p>
      </dgm:t>
    </dgm:pt>
    <dgm:pt modelId="{52D1829B-4E32-4D93-A36E-069DC73345DA}" type="parTrans" cxnId="{B3A83395-2A31-4E28-9459-C0A30BEE014C}">
      <dgm:prSet/>
      <dgm:spPr/>
      <dgm:t>
        <a:bodyPr/>
        <a:lstStyle/>
        <a:p>
          <a:endParaRPr lang="en-US"/>
        </a:p>
      </dgm:t>
    </dgm:pt>
    <dgm:pt modelId="{EAF1E580-0FC4-44EC-AB8E-286E7E88F232}" type="sibTrans" cxnId="{B3A83395-2A31-4E28-9459-C0A30BEE014C}">
      <dgm:prSet/>
      <dgm:spPr/>
      <dgm:t>
        <a:bodyPr/>
        <a:lstStyle/>
        <a:p>
          <a:endParaRPr lang="en-US"/>
        </a:p>
      </dgm:t>
    </dgm:pt>
    <dgm:pt modelId="{120CF9F7-E638-46BC-BF16-37B955C667C2}">
      <dgm:prSet/>
      <dgm:spPr/>
      <dgm:t>
        <a:bodyPr/>
        <a:lstStyle/>
        <a:p>
          <a:r>
            <a:rPr lang="en-US"/>
            <a:t>Hybrid ​</a:t>
          </a:r>
        </a:p>
      </dgm:t>
    </dgm:pt>
    <dgm:pt modelId="{B65BB204-7FE7-4948-A868-A043108FB47C}" type="parTrans" cxnId="{6C86F9DE-D093-44C5-B5CE-5FC0F169FA56}">
      <dgm:prSet/>
      <dgm:spPr/>
      <dgm:t>
        <a:bodyPr/>
        <a:lstStyle/>
        <a:p>
          <a:endParaRPr lang="en-US"/>
        </a:p>
      </dgm:t>
    </dgm:pt>
    <dgm:pt modelId="{675E37C4-D56C-4E12-89F2-692733CC84FB}" type="sibTrans" cxnId="{6C86F9DE-D093-44C5-B5CE-5FC0F169FA56}">
      <dgm:prSet/>
      <dgm:spPr/>
      <dgm:t>
        <a:bodyPr/>
        <a:lstStyle/>
        <a:p>
          <a:endParaRPr lang="en-US"/>
        </a:p>
      </dgm:t>
    </dgm:pt>
    <dgm:pt modelId="{974F6DB3-0647-4C71-85DA-30914E921180}">
      <dgm:prSet/>
      <dgm:spPr/>
      <dgm:t>
        <a:bodyPr/>
        <a:lstStyle/>
        <a:p>
          <a:r>
            <a:rPr lang="en-US" dirty="0"/>
            <a:t>Subscription AND open access option, must choose open access, OR must allow author to retain rights to self deposit</a:t>
          </a:r>
        </a:p>
      </dgm:t>
    </dgm:pt>
    <dgm:pt modelId="{6817FCA1-7C2F-4324-968B-B615B033145B}" type="parTrans" cxnId="{886541FA-4C1D-4DD6-89D0-6C6937809D41}">
      <dgm:prSet/>
      <dgm:spPr/>
      <dgm:t>
        <a:bodyPr/>
        <a:lstStyle/>
        <a:p>
          <a:endParaRPr lang="en-US"/>
        </a:p>
      </dgm:t>
    </dgm:pt>
    <dgm:pt modelId="{16B8CD84-ADC8-480B-A99A-5F24B0A53118}" type="sibTrans" cxnId="{886541FA-4C1D-4DD6-89D0-6C6937809D41}">
      <dgm:prSet/>
      <dgm:spPr/>
      <dgm:t>
        <a:bodyPr/>
        <a:lstStyle/>
        <a:p>
          <a:endParaRPr lang="en-US"/>
        </a:p>
      </dgm:t>
    </dgm:pt>
    <dgm:pt modelId="{9D4F3808-EE49-46A0-B3EE-33CBD8FC481D}">
      <dgm:prSet/>
      <dgm:spPr/>
      <dgm:t>
        <a:bodyPr/>
        <a:lstStyle/>
        <a:p>
          <a:r>
            <a:rPr lang="en-US" dirty="0"/>
            <a:t>Article processing charge (APC) generally required​​ for open access</a:t>
          </a:r>
        </a:p>
      </dgm:t>
    </dgm:pt>
    <dgm:pt modelId="{0DA1928D-B76D-4BB9-8D95-FE0D5E1B9C6C}" type="parTrans" cxnId="{04237F82-4DB2-4B95-9C1E-EB49025D39E4}">
      <dgm:prSet/>
      <dgm:spPr/>
      <dgm:t>
        <a:bodyPr/>
        <a:lstStyle/>
        <a:p>
          <a:endParaRPr lang="en-US"/>
        </a:p>
      </dgm:t>
    </dgm:pt>
    <dgm:pt modelId="{037AC6E5-8E05-466C-A22E-1E31E1A58BEB}" type="sibTrans" cxnId="{04237F82-4DB2-4B95-9C1E-EB49025D39E4}">
      <dgm:prSet/>
      <dgm:spPr/>
      <dgm:t>
        <a:bodyPr/>
        <a:lstStyle/>
        <a:p>
          <a:endParaRPr lang="en-US"/>
        </a:p>
      </dgm:t>
    </dgm:pt>
    <dgm:pt modelId="{2ACBA776-206E-41A0-AE41-87DDC4683205}">
      <dgm:prSet/>
      <dgm:spPr/>
      <dgm:t>
        <a:bodyPr/>
        <a:lstStyle/>
        <a:p>
          <a:r>
            <a:rPr lang="en-US"/>
            <a:t>UU funded journals​</a:t>
          </a:r>
        </a:p>
      </dgm:t>
    </dgm:pt>
    <dgm:pt modelId="{64AE3ADF-943D-4685-A3E4-D31CA9DF959D}" type="parTrans" cxnId="{DF1A948C-E011-4D04-8B92-61E23E9CC641}">
      <dgm:prSet/>
      <dgm:spPr/>
      <dgm:t>
        <a:bodyPr/>
        <a:lstStyle/>
        <a:p>
          <a:endParaRPr lang="en-US"/>
        </a:p>
      </dgm:t>
    </dgm:pt>
    <dgm:pt modelId="{1AF75590-8888-47CD-B931-1E7F514BADC5}" type="sibTrans" cxnId="{DF1A948C-E011-4D04-8B92-61E23E9CC641}">
      <dgm:prSet/>
      <dgm:spPr/>
      <dgm:t>
        <a:bodyPr/>
        <a:lstStyle/>
        <a:p>
          <a:endParaRPr lang="en-US"/>
        </a:p>
      </dgm:t>
    </dgm:pt>
    <dgm:pt modelId="{22B9237C-1FBA-4BA4-BB37-7F868388B4C2}">
      <dgm:prSet/>
      <dgm:spPr/>
      <dgm:t>
        <a:bodyPr/>
        <a:lstStyle/>
        <a:p>
          <a:r>
            <a:rPr lang="en-US" dirty="0"/>
            <a:t>Agreement with the U library, APC​ covered</a:t>
          </a:r>
        </a:p>
      </dgm:t>
    </dgm:pt>
    <dgm:pt modelId="{37D11176-CB9A-4D85-827B-1B254630D9ED}" type="parTrans" cxnId="{48F13F70-E8EA-484B-BBC7-C576AC25A5B2}">
      <dgm:prSet/>
      <dgm:spPr/>
      <dgm:t>
        <a:bodyPr/>
        <a:lstStyle/>
        <a:p>
          <a:endParaRPr lang="en-US"/>
        </a:p>
      </dgm:t>
    </dgm:pt>
    <dgm:pt modelId="{E70A6C40-8F34-43A4-91EA-725232247F79}" type="sibTrans" cxnId="{48F13F70-E8EA-484B-BBC7-C576AC25A5B2}">
      <dgm:prSet/>
      <dgm:spPr/>
      <dgm:t>
        <a:bodyPr/>
        <a:lstStyle/>
        <a:p>
          <a:endParaRPr lang="en-US"/>
        </a:p>
      </dgm:t>
    </dgm:pt>
    <dgm:pt modelId="{C96A540E-33F9-0442-BE16-462089F5D0DF}">
      <dgm:prSet/>
      <dgm:spPr/>
      <dgm:t>
        <a:bodyPr/>
        <a:lstStyle/>
        <a:p>
          <a:r>
            <a:rPr lang="en-US" dirty="0"/>
            <a:t>Needed to comply with NIHPAP if author is not otherwise permitted retention of rights to self deposit</a:t>
          </a:r>
        </a:p>
      </dgm:t>
    </dgm:pt>
    <dgm:pt modelId="{F2BE464C-1719-A84A-97C7-BBEF089C302E}" type="parTrans" cxnId="{B7ED3AB7-18E4-7E48-AA46-24C51A1369A0}">
      <dgm:prSet/>
      <dgm:spPr/>
      <dgm:t>
        <a:bodyPr/>
        <a:lstStyle/>
        <a:p>
          <a:endParaRPr lang="en-US"/>
        </a:p>
      </dgm:t>
    </dgm:pt>
    <dgm:pt modelId="{5800695E-7EF4-BB4F-910F-2632886FE8CF}" type="sibTrans" cxnId="{B7ED3AB7-18E4-7E48-AA46-24C51A1369A0}">
      <dgm:prSet/>
      <dgm:spPr/>
      <dgm:t>
        <a:bodyPr/>
        <a:lstStyle/>
        <a:p>
          <a:endParaRPr lang="en-US"/>
        </a:p>
      </dgm:t>
    </dgm:pt>
    <dgm:pt modelId="{83744216-3190-5B4A-B66C-240FA49257B4}" type="pres">
      <dgm:prSet presAssocID="{5AEC2710-1BE5-4E97-9C9A-D19F95F4E506}" presName="linear" presStyleCnt="0">
        <dgm:presLayoutVars>
          <dgm:dir/>
          <dgm:animLvl val="lvl"/>
          <dgm:resizeHandles val="exact"/>
        </dgm:presLayoutVars>
      </dgm:prSet>
      <dgm:spPr/>
    </dgm:pt>
    <dgm:pt modelId="{D9F2201A-0513-3843-9C7C-3340D64C2992}" type="pres">
      <dgm:prSet presAssocID="{E0DFD912-22BE-42E4-8808-61257AA17270}" presName="parentLin" presStyleCnt="0"/>
      <dgm:spPr/>
    </dgm:pt>
    <dgm:pt modelId="{4AA5C71C-08CA-CB48-8EA1-38FF9944D1CA}" type="pres">
      <dgm:prSet presAssocID="{E0DFD912-22BE-42E4-8808-61257AA17270}" presName="parentLeftMargin" presStyleLbl="node1" presStyleIdx="0" presStyleCnt="3"/>
      <dgm:spPr/>
    </dgm:pt>
    <dgm:pt modelId="{147EDB6C-D514-CA46-8E23-CD4A004F5210}" type="pres">
      <dgm:prSet presAssocID="{E0DFD912-22BE-42E4-8808-61257AA17270}" presName="parentText" presStyleLbl="node1" presStyleIdx="0" presStyleCnt="3">
        <dgm:presLayoutVars>
          <dgm:chMax val="0"/>
          <dgm:bulletEnabled val="1"/>
        </dgm:presLayoutVars>
      </dgm:prSet>
      <dgm:spPr/>
    </dgm:pt>
    <dgm:pt modelId="{9604AAB5-B38B-CF4D-9931-6D7D8C403019}" type="pres">
      <dgm:prSet presAssocID="{E0DFD912-22BE-42E4-8808-61257AA17270}" presName="negativeSpace" presStyleCnt="0"/>
      <dgm:spPr/>
    </dgm:pt>
    <dgm:pt modelId="{919836BD-6142-C745-A4E9-51845469C66B}" type="pres">
      <dgm:prSet presAssocID="{E0DFD912-22BE-42E4-8808-61257AA17270}" presName="childText" presStyleLbl="conFgAcc1" presStyleIdx="0" presStyleCnt="3" custLinFactNeighborX="-11829" custLinFactNeighborY="26577">
        <dgm:presLayoutVars>
          <dgm:bulletEnabled val="1"/>
        </dgm:presLayoutVars>
      </dgm:prSet>
      <dgm:spPr/>
    </dgm:pt>
    <dgm:pt modelId="{07A9A31B-6101-1542-B555-CC0E2F58C18B}" type="pres">
      <dgm:prSet presAssocID="{74285BC2-F50E-4495-9E2B-2EFF67CA0A64}" presName="spaceBetweenRectangles" presStyleCnt="0"/>
      <dgm:spPr/>
    </dgm:pt>
    <dgm:pt modelId="{FBDBFC60-7009-6941-9654-2081B406FE66}" type="pres">
      <dgm:prSet presAssocID="{120CF9F7-E638-46BC-BF16-37B955C667C2}" presName="parentLin" presStyleCnt="0"/>
      <dgm:spPr/>
    </dgm:pt>
    <dgm:pt modelId="{B134BFD8-F7FC-AD46-A267-1DEA308B89D2}" type="pres">
      <dgm:prSet presAssocID="{120CF9F7-E638-46BC-BF16-37B955C667C2}" presName="parentLeftMargin" presStyleLbl="node1" presStyleIdx="0" presStyleCnt="3"/>
      <dgm:spPr/>
    </dgm:pt>
    <dgm:pt modelId="{42F8C90B-5190-494A-93F7-0572FEE751C8}" type="pres">
      <dgm:prSet presAssocID="{120CF9F7-E638-46BC-BF16-37B955C667C2}" presName="parentText" presStyleLbl="node1" presStyleIdx="1" presStyleCnt="3">
        <dgm:presLayoutVars>
          <dgm:chMax val="0"/>
          <dgm:bulletEnabled val="1"/>
        </dgm:presLayoutVars>
      </dgm:prSet>
      <dgm:spPr/>
    </dgm:pt>
    <dgm:pt modelId="{BF040D04-6DBC-A449-ABEA-6AF95DA9D9D1}" type="pres">
      <dgm:prSet presAssocID="{120CF9F7-E638-46BC-BF16-37B955C667C2}" presName="negativeSpace" presStyleCnt="0"/>
      <dgm:spPr/>
    </dgm:pt>
    <dgm:pt modelId="{22FE3BE4-DA3F-8745-A77A-C3B249D249F2}" type="pres">
      <dgm:prSet presAssocID="{120CF9F7-E638-46BC-BF16-37B955C667C2}" presName="childText" presStyleLbl="conFgAcc1" presStyleIdx="1" presStyleCnt="3">
        <dgm:presLayoutVars>
          <dgm:bulletEnabled val="1"/>
        </dgm:presLayoutVars>
      </dgm:prSet>
      <dgm:spPr/>
    </dgm:pt>
    <dgm:pt modelId="{1C64C1B9-2597-5746-90CC-2A2C384478E0}" type="pres">
      <dgm:prSet presAssocID="{675E37C4-D56C-4E12-89F2-692733CC84FB}" presName="spaceBetweenRectangles" presStyleCnt="0"/>
      <dgm:spPr/>
    </dgm:pt>
    <dgm:pt modelId="{174F71D1-B2CF-764F-ADBD-7E572379F564}" type="pres">
      <dgm:prSet presAssocID="{2ACBA776-206E-41A0-AE41-87DDC4683205}" presName="parentLin" presStyleCnt="0"/>
      <dgm:spPr/>
    </dgm:pt>
    <dgm:pt modelId="{D2558811-B995-0A4D-B265-0F74FE9E79C5}" type="pres">
      <dgm:prSet presAssocID="{2ACBA776-206E-41A0-AE41-87DDC4683205}" presName="parentLeftMargin" presStyleLbl="node1" presStyleIdx="1" presStyleCnt="3"/>
      <dgm:spPr/>
    </dgm:pt>
    <dgm:pt modelId="{E7E465D1-254D-E846-BEE1-3ED832E79526}" type="pres">
      <dgm:prSet presAssocID="{2ACBA776-206E-41A0-AE41-87DDC4683205}" presName="parentText" presStyleLbl="node1" presStyleIdx="2" presStyleCnt="3">
        <dgm:presLayoutVars>
          <dgm:chMax val="0"/>
          <dgm:bulletEnabled val="1"/>
        </dgm:presLayoutVars>
      </dgm:prSet>
      <dgm:spPr/>
    </dgm:pt>
    <dgm:pt modelId="{80B0FF82-E3EE-CB4D-90C2-C1BA912A5C24}" type="pres">
      <dgm:prSet presAssocID="{2ACBA776-206E-41A0-AE41-87DDC4683205}" presName="negativeSpace" presStyleCnt="0"/>
      <dgm:spPr/>
    </dgm:pt>
    <dgm:pt modelId="{145077F2-5D1A-1F41-B957-334DE7940D07}" type="pres">
      <dgm:prSet presAssocID="{2ACBA776-206E-41A0-AE41-87DDC4683205}" presName="childText" presStyleLbl="conFgAcc1" presStyleIdx="2" presStyleCnt="3">
        <dgm:presLayoutVars>
          <dgm:bulletEnabled val="1"/>
        </dgm:presLayoutVars>
      </dgm:prSet>
      <dgm:spPr/>
    </dgm:pt>
  </dgm:ptLst>
  <dgm:cxnLst>
    <dgm:cxn modelId="{2B5B1A11-BBEF-4FE3-87B2-E3118B39E4DE}" srcId="{E0DFD912-22BE-42E4-8808-61257AA17270}" destId="{3EF82911-B7FD-4557-B2EB-BF877CEC1B84}" srcOrd="1" destOrd="0" parTransId="{067DD771-CEE2-4B9E-AC62-911EB058B0C3}" sibTransId="{B9666B0B-84DE-4ABB-9627-CEAC10622FF2}"/>
    <dgm:cxn modelId="{E5DFCA12-6B56-0149-BB9F-B0B6E84C067F}" type="presOf" srcId="{22B9237C-1FBA-4BA4-BB37-7F868388B4C2}" destId="{145077F2-5D1A-1F41-B957-334DE7940D07}" srcOrd="0" destOrd="0" presId="urn:microsoft.com/office/officeart/2005/8/layout/list1"/>
    <dgm:cxn modelId="{92EBA226-AD96-A046-AFD6-C4D56AA5E452}" type="presOf" srcId="{5AEC2710-1BE5-4E97-9C9A-D19F95F4E506}" destId="{83744216-3190-5B4A-B66C-240FA49257B4}" srcOrd="0" destOrd="0" presId="urn:microsoft.com/office/officeart/2005/8/layout/list1"/>
    <dgm:cxn modelId="{4CC35C27-94E4-0942-8625-52B2E4584AD5}" type="presOf" srcId="{3EF82911-B7FD-4557-B2EB-BF877CEC1B84}" destId="{919836BD-6142-C745-A4E9-51845469C66B}" srcOrd="0" destOrd="3" presId="urn:microsoft.com/office/officeart/2005/8/layout/list1"/>
    <dgm:cxn modelId="{6E1D3336-5093-9E4C-A2FA-74B00057B47B}" type="presOf" srcId="{120CF9F7-E638-46BC-BF16-37B955C667C2}" destId="{42F8C90B-5190-494A-93F7-0572FEE751C8}" srcOrd="1" destOrd="0" presId="urn:microsoft.com/office/officeart/2005/8/layout/list1"/>
    <dgm:cxn modelId="{8316F066-8A08-2040-9EEB-3CB859E9741E}" type="presOf" srcId="{E0DFD912-22BE-42E4-8808-61257AA17270}" destId="{4AA5C71C-08CA-CB48-8EA1-38FF9944D1CA}" srcOrd="0" destOrd="0" presId="urn:microsoft.com/office/officeart/2005/8/layout/list1"/>
    <dgm:cxn modelId="{E5683949-4319-DB47-8ABB-C3A96EA47214}" type="presOf" srcId="{C96A540E-33F9-0442-BE16-462089F5D0DF}" destId="{919836BD-6142-C745-A4E9-51845469C66B}" srcOrd="0" destOrd="1" presId="urn:microsoft.com/office/officeart/2005/8/layout/list1"/>
    <dgm:cxn modelId="{C98C656C-DEB1-4ACD-8B95-D98AFD81D0F0}" srcId="{5AEC2710-1BE5-4E97-9C9A-D19F95F4E506}" destId="{E0DFD912-22BE-42E4-8808-61257AA17270}" srcOrd="0" destOrd="0" parTransId="{8F4EDC03-2303-4A43-A28B-A4A495544B0A}" sibTransId="{74285BC2-F50E-4495-9E2B-2EFF67CA0A64}"/>
    <dgm:cxn modelId="{48F13F70-E8EA-484B-BBC7-C576AC25A5B2}" srcId="{2ACBA776-206E-41A0-AE41-87DDC4683205}" destId="{22B9237C-1FBA-4BA4-BB37-7F868388B4C2}" srcOrd="0" destOrd="0" parTransId="{37D11176-CB9A-4D85-827B-1B254630D9ED}" sibTransId="{E70A6C40-8F34-43A4-91EA-725232247F79}"/>
    <dgm:cxn modelId="{4B469452-9F62-CC4C-874B-0FB193F26979}" type="presOf" srcId="{7F358531-2373-4669-BE53-3A00DB699EAC}" destId="{919836BD-6142-C745-A4E9-51845469C66B}" srcOrd="0" destOrd="4" presId="urn:microsoft.com/office/officeart/2005/8/layout/list1"/>
    <dgm:cxn modelId="{54601475-E0A7-43AB-B6B7-BEA4D9D71D7C}" srcId="{E5A3810B-C126-4E08-8059-D5FEFC2DDFED}" destId="{5C22B465-0525-404A-9A51-B9C4B979DCA8}" srcOrd="1" destOrd="0" parTransId="{BA376EBF-A2D6-44FA-8BC5-8E636A35A09F}" sibTransId="{C9089F34-FC30-4694-AF11-5EA804896DA8}"/>
    <dgm:cxn modelId="{04237F82-4DB2-4B95-9C1E-EB49025D39E4}" srcId="{974F6DB3-0647-4C71-85DA-30914E921180}" destId="{9D4F3808-EE49-46A0-B3EE-33CBD8FC481D}" srcOrd="0" destOrd="0" parTransId="{0DA1928D-B76D-4BB9-8D95-FE0D5E1B9C6C}" sibTransId="{037AC6E5-8E05-466C-A22E-1E31E1A58BEB}"/>
    <dgm:cxn modelId="{50DADE84-EAA1-A842-933F-C94826B9A195}" type="presOf" srcId="{974F6DB3-0647-4C71-85DA-30914E921180}" destId="{22FE3BE4-DA3F-8745-A77A-C3B249D249F2}" srcOrd="0" destOrd="0" presId="urn:microsoft.com/office/officeart/2005/8/layout/list1"/>
    <dgm:cxn modelId="{DF1A948C-E011-4D04-8B92-61E23E9CC641}" srcId="{5AEC2710-1BE5-4E97-9C9A-D19F95F4E506}" destId="{2ACBA776-206E-41A0-AE41-87DDC4683205}" srcOrd="2" destOrd="0" parTransId="{64AE3ADF-943D-4685-A3E4-D31CA9DF959D}" sibTransId="{1AF75590-8888-47CD-B931-1E7F514BADC5}"/>
    <dgm:cxn modelId="{4360338F-FAAA-644B-B81B-42E2E4FA5E87}" type="presOf" srcId="{120CF9F7-E638-46BC-BF16-37B955C667C2}" destId="{B134BFD8-F7FC-AD46-A267-1DEA308B89D2}" srcOrd="0" destOrd="0" presId="urn:microsoft.com/office/officeart/2005/8/layout/list1"/>
    <dgm:cxn modelId="{B3A83395-2A31-4E28-9459-C0A30BEE014C}" srcId="{3EF82911-B7FD-4557-B2EB-BF877CEC1B84}" destId="{7F358531-2373-4669-BE53-3A00DB699EAC}" srcOrd="0" destOrd="0" parTransId="{52D1829B-4E32-4D93-A36E-069DC73345DA}" sibTransId="{EAF1E580-0FC4-44EC-AB8E-286E7E88F232}"/>
    <dgm:cxn modelId="{81B51498-E008-BA47-A8F6-59397234E650}" type="presOf" srcId="{E0DFD912-22BE-42E4-8808-61257AA17270}" destId="{147EDB6C-D514-CA46-8E23-CD4A004F5210}" srcOrd="1" destOrd="0" presId="urn:microsoft.com/office/officeart/2005/8/layout/list1"/>
    <dgm:cxn modelId="{B7ED3AB7-18E4-7E48-AA46-24C51A1369A0}" srcId="{E5A3810B-C126-4E08-8059-D5FEFC2DDFED}" destId="{C96A540E-33F9-0442-BE16-462089F5D0DF}" srcOrd="0" destOrd="0" parTransId="{F2BE464C-1719-A84A-97C7-BBEF089C302E}" sibTransId="{5800695E-7EF4-BB4F-910F-2632886FE8CF}"/>
    <dgm:cxn modelId="{8235C2BB-35B6-9D4C-B426-26560562BAED}" type="presOf" srcId="{9D4F3808-EE49-46A0-B3EE-33CBD8FC481D}" destId="{22FE3BE4-DA3F-8745-A77A-C3B249D249F2}" srcOrd="0" destOrd="1" presId="urn:microsoft.com/office/officeart/2005/8/layout/list1"/>
    <dgm:cxn modelId="{FF859FBC-FC37-714E-A182-A765168A8C7E}" type="presOf" srcId="{E5A3810B-C126-4E08-8059-D5FEFC2DDFED}" destId="{919836BD-6142-C745-A4E9-51845469C66B}" srcOrd="0" destOrd="0" presId="urn:microsoft.com/office/officeart/2005/8/layout/list1"/>
    <dgm:cxn modelId="{94BC2CC0-77F8-7B4B-8501-16B1FE50A549}" type="presOf" srcId="{2ACBA776-206E-41A0-AE41-87DDC4683205}" destId="{E7E465D1-254D-E846-BEE1-3ED832E79526}" srcOrd="1" destOrd="0" presId="urn:microsoft.com/office/officeart/2005/8/layout/list1"/>
    <dgm:cxn modelId="{C4EBB0D2-6F48-4402-91F1-AE1491A1378F}" srcId="{E0DFD912-22BE-42E4-8808-61257AA17270}" destId="{E5A3810B-C126-4E08-8059-D5FEFC2DDFED}" srcOrd="0" destOrd="0" parTransId="{90604B38-3C8E-43BD-9212-69656EB1F9B8}" sibTransId="{FBDEC2C7-EDF5-441E-99DC-9C319083C47A}"/>
    <dgm:cxn modelId="{B61C17D4-A1F8-AD43-A1B5-1F0D7BD8326D}" type="presOf" srcId="{5C22B465-0525-404A-9A51-B9C4B979DCA8}" destId="{919836BD-6142-C745-A4E9-51845469C66B}" srcOrd="0" destOrd="2" presId="urn:microsoft.com/office/officeart/2005/8/layout/list1"/>
    <dgm:cxn modelId="{6C86F9DE-D093-44C5-B5CE-5FC0F169FA56}" srcId="{5AEC2710-1BE5-4E97-9C9A-D19F95F4E506}" destId="{120CF9F7-E638-46BC-BF16-37B955C667C2}" srcOrd="1" destOrd="0" parTransId="{B65BB204-7FE7-4948-A868-A043108FB47C}" sibTransId="{675E37C4-D56C-4E12-89F2-692733CC84FB}"/>
    <dgm:cxn modelId="{F29BA0F6-48B7-174E-ABBC-3C7F514C99F6}" type="presOf" srcId="{2ACBA776-206E-41A0-AE41-87DDC4683205}" destId="{D2558811-B995-0A4D-B265-0F74FE9E79C5}" srcOrd="0" destOrd="0" presId="urn:microsoft.com/office/officeart/2005/8/layout/list1"/>
    <dgm:cxn modelId="{886541FA-4C1D-4DD6-89D0-6C6937809D41}" srcId="{120CF9F7-E638-46BC-BF16-37B955C667C2}" destId="{974F6DB3-0647-4C71-85DA-30914E921180}" srcOrd="0" destOrd="0" parTransId="{6817FCA1-7C2F-4324-968B-B615B033145B}" sibTransId="{16B8CD84-ADC8-480B-A99A-5F24B0A53118}"/>
    <dgm:cxn modelId="{F9C635BA-D56D-2646-9413-3EBF4459934F}" type="presParOf" srcId="{83744216-3190-5B4A-B66C-240FA49257B4}" destId="{D9F2201A-0513-3843-9C7C-3340D64C2992}" srcOrd="0" destOrd="0" presId="urn:microsoft.com/office/officeart/2005/8/layout/list1"/>
    <dgm:cxn modelId="{D429935A-3160-3241-8AFF-D2EFFA0D9F01}" type="presParOf" srcId="{D9F2201A-0513-3843-9C7C-3340D64C2992}" destId="{4AA5C71C-08CA-CB48-8EA1-38FF9944D1CA}" srcOrd="0" destOrd="0" presId="urn:microsoft.com/office/officeart/2005/8/layout/list1"/>
    <dgm:cxn modelId="{9778F2AD-BE90-4141-8E4D-C25755DE824C}" type="presParOf" srcId="{D9F2201A-0513-3843-9C7C-3340D64C2992}" destId="{147EDB6C-D514-CA46-8E23-CD4A004F5210}" srcOrd="1" destOrd="0" presId="urn:microsoft.com/office/officeart/2005/8/layout/list1"/>
    <dgm:cxn modelId="{A1D4A841-A0DF-2F47-A5AE-A920910DA48A}" type="presParOf" srcId="{83744216-3190-5B4A-B66C-240FA49257B4}" destId="{9604AAB5-B38B-CF4D-9931-6D7D8C403019}" srcOrd="1" destOrd="0" presId="urn:microsoft.com/office/officeart/2005/8/layout/list1"/>
    <dgm:cxn modelId="{6C59EF1C-05AC-F548-BE7F-A8044C3658DA}" type="presParOf" srcId="{83744216-3190-5B4A-B66C-240FA49257B4}" destId="{919836BD-6142-C745-A4E9-51845469C66B}" srcOrd="2" destOrd="0" presId="urn:microsoft.com/office/officeart/2005/8/layout/list1"/>
    <dgm:cxn modelId="{C30168BB-3B11-EA41-AE21-B24AFDEEBC21}" type="presParOf" srcId="{83744216-3190-5B4A-B66C-240FA49257B4}" destId="{07A9A31B-6101-1542-B555-CC0E2F58C18B}" srcOrd="3" destOrd="0" presId="urn:microsoft.com/office/officeart/2005/8/layout/list1"/>
    <dgm:cxn modelId="{26FF92F6-91D2-064B-8114-E55C053388AB}" type="presParOf" srcId="{83744216-3190-5B4A-B66C-240FA49257B4}" destId="{FBDBFC60-7009-6941-9654-2081B406FE66}" srcOrd="4" destOrd="0" presId="urn:microsoft.com/office/officeart/2005/8/layout/list1"/>
    <dgm:cxn modelId="{89DB121F-A566-F048-B468-CF36618CBABC}" type="presParOf" srcId="{FBDBFC60-7009-6941-9654-2081B406FE66}" destId="{B134BFD8-F7FC-AD46-A267-1DEA308B89D2}" srcOrd="0" destOrd="0" presId="urn:microsoft.com/office/officeart/2005/8/layout/list1"/>
    <dgm:cxn modelId="{C5FCAAC0-396C-AE45-8FA8-A758C76F1AEC}" type="presParOf" srcId="{FBDBFC60-7009-6941-9654-2081B406FE66}" destId="{42F8C90B-5190-494A-93F7-0572FEE751C8}" srcOrd="1" destOrd="0" presId="urn:microsoft.com/office/officeart/2005/8/layout/list1"/>
    <dgm:cxn modelId="{9CD8DA1F-2774-2A4C-8458-E09C43F20662}" type="presParOf" srcId="{83744216-3190-5B4A-B66C-240FA49257B4}" destId="{BF040D04-6DBC-A449-ABEA-6AF95DA9D9D1}" srcOrd="5" destOrd="0" presId="urn:microsoft.com/office/officeart/2005/8/layout/list1"/>
    <dgm:cxn modelId="{A5E223B1-0D05-3F40-B0EB-076E28F5B1F0}" type="presParOf" srcId="{83744216-3190-5B4A-B66C-240FA49257B4}" destId="{22FE3BE4-DA3F-8745-A77A-C3B249D249F2}" srcOrd="6" destOrd="0" presId="urn:microsoft.com/office/officeart/2005/8/layout/list1"/>
    <dgm:cxn modelId="{DEA6A408-6D53-A54B-B5AC-2C0573195CE5}" type="presParOf" srcId="{83744216-3190-5B4A-B66C-240FA49257B4}" destId="{1C64C1B9-2597-5746-90CC-2A2C384478E0}" srcOrd="7" destOrd="0" presId="urn:microsoft.com/office/officeart/2005/8/layout/list1"/>
    <dgm:cxn modelId="{CE67F338-B1DE-9E4C-AF03-3A942ADFA5C6}" type="presParOf" srcId="{83744216-3190-5B4A-B66C-240FA49257B4}" destId="{174F71D1-B2CF-764F-ADBD-7E572379F564}" srcOrd="8" destOrd="0" presId="urn:microsoft.com/office/officeart/2005/8/layout/list1"/>
    <dgm:cxn modelId="{D8B4B8E9-E5B3-F14E-AF1B-6B5FABA4382C}" type="presParOf" srcId="{174F71D1-B2CF-764F-ADBD-7E572379F564}" destId="{D2558811-B995-0A4D-B265-0F74FE9E79C5}" srcOrd="0" destOrd="0" presId="urn:microsoft.com/office/officeart/2005/8/layout/list1"/>
    <dgm:cxn modelId="{E11005E5-DEED-6F4A-B35D-9DB6A50DF961}" type="presParOf" srcId="{174F71D1-B2CF-764F-ADBD-7E572379F564}" destId="{E7E465D1-254D-E846-BEE1-3ED832E79526}" srcOrd="1" destOrd="0" presId="urn:microsoft.com/office/officeart/2005/8/layout/list1"/>
    <dgm:cxn modelId="{516F2816-4E46-7849-BF4D-E61F547172BA}" type="presParOf" srcId="{83744216-3190-5B4A-B66C-240FA49257B4}" destId="{80B0FF82-E3EE-CB4D-90C2-C1BA912A5C24}" srcOrd="9" destOrd="0" presId="urn:microsoft.com/office/officeart/2005/8/layout/list1"/>
    <dgm:cxn modelId="{121092DB-E37A-ED43-921D-EB38B3BDFFC5}" type="presParOf" srcId="{83744216-3190-5B4A-B66C-240FA49257B4}" destId="{145077F2-5D1A-1F41-B957-334DE7940D0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9926B0-D727-45FE-8395-3045B313B36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D4FE05F-0062-42CE-A723-E6F2D3F56F24}">
      <dgm:prSet/>
      <dgm:spPr/>
      <dgm:t>
        <a:bodyPr/>
        <a:lstStyle/>
        <a:p>
          <a:pPr>
            <a:lnSpc>
              <a:spcPct val="100000"/>
            </a:lnSpc>
          </a:pPr>
          <a:r>
            <a:rPr lang="en-US" dirty="0"/>
            <a:t>Any peer reviewed manuscripts accepted on/after July 1, 2025​ </a:t>
          </a:r>
        </a:p>
        <a:p>
          <a:pPr>
            <a:lnSpc>
              <a:spcPct val="100000"/>
            </a:lnSpc>
          </a:pPr>
          <a:r>
            <a:rPr lang="en-US" dirty="0"/>
            <a:t>- award open on/after July 1, 2025</a:t>
          </a:r>
        </a:p>
      </dgm:t>
    </dgm:pt>
    <dgm:pt modelId="{603AAF62-3725-46E7-AAD4-3E3DC257A554}" type="parTrans" cxnId="{1DF0925B-4AA2-4FD4-B460-E7D0AD7FAB45}">
      <dgm:prSet/>
      <dgm:spPr/>
      <dgm:t>
        <a:bodyPr/>
        <a:lstStyle/>
        <a:p>
          <a:endParaRPr lang="en-US"/>
        </a:p>
      </dgm:t>
    </dgm:pt>
    <dgm:pt modelId="{33B09E52-1A52-4509-A3FB-74D6F6851B5A}" type="sibTrans" cxnId="{1DF0925B-4AA2-4FD4-B460-E7D0AD7FAB45}">
      <dgm:prSet/>
      <dgm:spPr/>
      <dgm:t>
        <a:bodyPr/>
        <a:lstStyle/>
        <a:p>
          <a:endParaRPr lang="en-US"/>
        </a:p>
      </dgm:t>
    </dgm:pt>
    <dgm:pt modelId="{86A34F67-734C-4C76-9261-3DE2C34BDEC4}">
      <dgm:prSet/>
      <dgm:spPr/>
      <dgm:t>
        <a:bodyPr/>
        <a:lstStyle/>
        <a:p>
          <a:pPr>
            <a:lnSpc>
              <a:spcPct val="100000"/>
            </a:lnSpc>
          </a:pPr>
          <a:r>
            <a:rPr lang="en-US" dirty="0"/>
            <a:t>If these terms don't apply adhere to the 2008 policy (12-month embargo)</a:t>
          </a:r>
        </a:p>
      </dgm:t>
    </dgm:pt>
    <dgm:pt modelId="{EEDBF02C-8D89-4C80-8AEF-A2648CAEEB22}" type="parTrans" cxnId="{7A0FE083-4077-4B3A-967B-07786ABA0ED9}">
      <dgm:prSet/>
      <dgm:spPr/>
      <dgm:t>
        <a:bodyPr/>
        <a:lstStyle/>
        <a:p>
          <a:endParaRPr lang="en-US"/>
        </a:p>
      </dgm:t>
    </dgm:pt>
    <dgm:pt modelId="{F7E24EC8-EA39-469A-BB31-887BAE4A0218}" type="sibTrans" cxnId="{7A0FE083-4077-4B3A-967B-07786ABA0ED9}">
      <dgm:prSet/>
      <dgm:spPr/>
      <dgm:t>
        <a:bodyPr/>
        <a:lstStyle/>
        <a:p>
          <a:endParaRPr lang="en-US"/>
        </a:p>
      </dgm:t>
    </dgm:pt>
    <dgm:pt modelId="{7948A09D-D01F-489D-B08A-EE5352ED2EF7}" type="pres">
      <dgm:prSet presAssocID="{9B9926B0-D727-45FE-8395-3045B313B367}" presName="root" presStyleCnt="0">
        <dgm:presLayoutVars>
          <dgm:dir/>
          <dgm:resizeHandles val="exact"/>
        </dgm:presLayoutVars>
      </dgm:prSet>
      <dgm:spPr/>
    </dgm:pt>
    <dgm:pt modelId="{BDC3AB78-336D-4EB9-BA35-2D55E5227B52}" type="pres">
      <dgm:prSet presAssocID="{FD4FE05F-0062-42CE-A723-E6F2D3F56F24}" presName="compNode" presStyleCnt="0"/>
      <dgm:spPr/>
    </dgm:pt>
    <dgm:pt modelId="{02D18729-8D09-47C3-8576-5BC7C18706B5}" type="pres">
      <dgm:prSet presAssocID="{FD4FE05F-0062-42CE-A723-E6F2D3F56F24}" presName="bgRect" presStyleLbl="bgShp" presStyleIdx="0" presStyleCnt="2"/>
      <dgm:spPr/>
    </dgm:pt>
    <dgm:pt modelId="{7FF3489C-6EA2-4E36-817A-7ABEAF0E67DA}" type="pres">
      <dgm:prSet presAssocID="{FD4FE05F-0062-42CE-A723-E6F2D3F56F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4E82FEE8-BA65-4B0C-A767-0B1DBE17BE5E}" type="pres">
      <dgm:prSet presAssocID="{FD4FE05F-0062-42CE-A723-E6F2D3F56F24}" presName="spaceRect" presStyleCnt="0"/>
      <dgm:spPr/>
    </dgm:pt>
    <dgm:pt modelId="{3C376247-7A59-4E13-A0DA-624577BBC79D}" type="pres">
      <dgm:prSet presAssocID="{FD4FE05F-0062-42CE-A723-E6F2D3F56F24}" presName="parTx" presStyleLbl="revTx" presStyleIdx="0" presStyleCnt="2">
        <dgm:presLayoutVars>
          <dgm:chMax val="0"/>
          <dgm:chPref val="0"/>
        </dgm:presLayoutVars>
      </dgm:prSet>
      <dgm:spPr/>
    </dgm:pt>
    <dgm:pt modelId="{9C2EC199-119A-4DB7-87A5-20DECFF38116}" type="pres">
      <dgm:prSet presAssocID="{33B09E52-1A52-4509-A3FB-74D6F6851B5A}" presName="sibTrans" presStyleCnt="0"/>
      <dgm:spPr/>
    </dgm:pt>
    <dgm:pt modelId="{76804C71-CF86-4876-AAD6-080E8C4679D5}" type="pres">
      <dgm:prSet presAssocID="{86A34F67-734C-4C76-9261-3DE2C34BDEC4}" presName="compNode" presStyleCnt="0"/>
      <dgm:spPr/>
    </dgm:pt>
    <dgm:pt modelId="{71E99EA9-81A5-431F-B18D-C84316C7BDB9}" type="pres">
      <dgm:prSet presAssocID="{86A34F67-734C-4C76-9261-3DE2C34BDEC4}" presName="bgRect" presStyleLbl="bgShp" presStyleIdx="1" presStyleCnt="2"/>
      <dgm:spPr/>
    </dgm:pt>
    <dgm:pt modelId="{668DB4F0-A576-4494-B606-561890CC8DA6}" type="pres">
      <dgm:prSet presAssocID="{86A34F67-734C-4C76-9261-3DE2C34BDEC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ning Tools"/>
        </a:ext>
      </dgm:extLst>
    </dgm:pt>
    <dgm:pt modelId="{15502D05-3E8F-4E88-A649-30BB635393E8}" type="pres">
      <dgm:prSet presAssocID="{86A34F67-734C-4C76-9261-3DE2C34BDEC4}" presName="spaceRect" presStyleCnt="0"/>
      <dgm:spPr/>
    </dgm:pt>
    <dgm:pt modelId="{64C53E16-00B9-4E8F-893B-9640FF57257B}" type="pres">
      <dgm:prSet presAssocID="{86A34F67-734C-4C76-9261-3DE2C34BDEC4}" presName="parTx" presStyleLbl="revTx" presStyleIdx="1" presStyleCnt="2">
        <dgm:presLayoutVars>
          <dgm:chMax val="0"/>
          <dgm:chPref val="0"/>
        </dgm:presLayoutVars>
      </dgm:prSet>
      <dgm:spPr/>
    </dgm:pt>
  </dgm:ptLst>
  <dgm:cxnLst>
    <dgm:cxn modelId="{1DF0925B-4AA2-4FD4-B460-E7D0AD7FAB45}" srcId="{9B9926B0-D727-45FE-8395-3045B313B367}" destId="{FD4FE05F-0062-42CE-A723-E6F2D3F56F24}" srcOrd="0" destOrd="0" parTransId="{603AAF62-3725-46E7-AAD4-3E3DC257A554}" sibTransId="{33B09E52-1A52-4509-A3FB-74D6F6851B5A}"/>
    <dgm:cxn modelId="{E7267569-631B-4EBB-AB65-CED2B10598EC}" type="presOf" srcId="{9B9926B0-D727-45FE-8395-3045B313B367}" destId="{7948A09D-D01F-489D-B08A-EE5352ED2EF7}" srcOrd="0" destOrd="0" presId="urn:microsoft.com/office/officeart/2018/2/layout/IconVerticalSolidList"/>
    <dgm:cxn modelId="{8E6FA072-F3B0-4CA9-89C7-537C95A90E7C}" type="presOf" srcId="{FD4FE05F-0062-42CE-A723-E6F2D3F56F24}" destId="{3C376247-7A59-4E13-A0DA-624577BBC79D}" srcOrd="0" destOrd="0" presId="urn:microsoft.com/office/officeart/2018/2/layout/IconVerticalSolidList"/>
    <dgm:cxn modelId="{7A0FE083-4077-4B3A-967B-07786ABA0ED9}" srcId="{9B9926B0-D727-45FE-8395-3045B313B367}" destId="{86A34F67-734C-4C76-9261-3DE2C34BDEC4}" srcOrd="1" destOrd="0" parTransId="{EEDBF02C-8D89-4C80-8AEF-A2648CAEEB22}" sibTransId="{F7E24EC8-EA39-469A-BB31-887BAE4A0218}"/>
    <dgm:cxn modelId="{A3CCA68F-357A-4F41-8435-7A1491E96D33}" type="presOf" srcId="{86A34F67-734C-4C76-9261-3DE2C34BDEC4}" destId="{64C53E16-00B9-4E8F-893B-9640FF57257B}" srcOrd="0" destOrd="0" presId="urn:microsoft.com/office/officeart/2018/2/layout/IconVerticalSolidList"/>
    <dgm:cxn modelId="{ED335B7E-6652-4AB9-A118-885489C18D68}" type="presParOf" srcId="{7948A09D-D01F-489D-B08A-EE5352ED2EF7}" destId="{BDC3AB78-336D-4EB9-BA35-2D55E5227B52}" srcOrd="0" destOrd="0" presId="urn:microsoft.com/office/officeart/2018/2/layout/IconVerticalSolidList"/>
    <dgm:cxn modelId="{BD8FA8E5-4957-4514-A668-DE4EF8D474E9}" type="presParOf" srcId="{BDC3AB78-336D-4EB9-BA35-2D55E5227B52}" destId="{02D18729-8D09-47C3-8576-5BC7C18706B5}" srcOrd="0" destOrd="0" presId="urn:microsoft.com/office/officeart/2018/2/layout/IconVerticalSolidList"/>
    <dgm:cxn modelId="{C8C11EBC-AEC5-472D-97F5-236955327CA8}" type="presParOf" srcId="{BDC3AB78-336D-4EB9-BA35-2D55E5227B52}" destId="{7FF3489C-6EA2-4E36-817A-7ABEAF0E67DA}" srcOrd="1" destOrd="0" presId="urn:microsoft.com/office/officeart/2018/2/layout/IconVerticalSolidList"/>
    <dgm:cxn modelId="{B40702C0-29FD-4AFD-B585-DA7E8E7DED5F}" type="presParOf" srcId="{BDC3AB78-336D-4EB9-BA35-2D55E5227B52}" destId="{4E82FEE8-BA65-4B0C-A767-0B1DBE17BE5E}" srcOrd="2" destOrd="0" presId="urn:microsoft.com/office/officeart/2018/2/layout/IconVerticalSolidList"/>
    <dgm:cxn modelId="{C46CCA06-6015-40BC-A112-12316C3828CB}" type="presParOf" srcId="{BDC3AB78-336D-4EB9-BA35-2D55E5227B52}" destId="{3C376247-7A59-4E13-A0DA-624577BBC79D}" srcOrd="3" destOrd="0" presId="urn:microsoft.com/office/officeart/2018/2/layout/IconVerticalSolidList"/>
    <dgm:cxn modelId="{BA6E372A-6C6A-4F6B-9D91-64A224BE7587}" type="presParOf" srcId="{7948A09D-D01F-489D-B08A-EE5352ED2EF7}" destId="{9C2EC199-119A-4DB7-87A5-20DECFF38116}" srcOrd="1" destOrd="0" presId="urn:microsoft.com/office/officeart/2018/2/layout/IconVerticalSolidList"/>
    <dgm:cxn modelId="{7131D590-0F95-46FB-88E9-BDDAE66D1820}" type="presParOf" srcId="{7948A09D-D01F-489D-B08A-EE5352ED2EF7}" destId="{76804C71-CF86-4876-AAD6-080E8C4679D5}" srcOrd="2" destOrd="0" presId="urn:microsoft.com/office/officeart/2018/2/layout/IconVerticalSolidList"/>
    <dgm:cxn modelId="{A392949D-A10A-42D8-915C-065F6F707FEB}" type="presParOf" srcId="{76804C71-CF86-4876-AAD6-080E8C4679D5}" destId="{71E99EA9-81A5-431F-B18D-C84316C7BDB9}" srcOrd="0" destOrd="0" presId="urn:microsoft.com/office/officeart/2018/2/layout/IconVerticalSolidList"/>
    <dgm:cxn modelId="{8F6103DF-7A2A-4F00-AB54-EBB01BE9E4D3}" type="presParOf" srcId="{76804C71-CF86-4876-AAD6-080E8C4679D5}" destId="{668DB4F0-A576-4494-B606-561890CC8DA6}" srcOrd="1" destOrd="0" presId="urn:microsoft.com/office/officeart/2018/2/layout/IconVerticalSolidList"/>
    <dgm:cxn modelId="{36F7F0C6-E289-48AB-8E9C-7E39D121E4A2}" type="presParOf" srcId="{76804C71-CF86-4876-AAD6-080E8C4679D5}" destId="{15502D05-3E8F-4E88-A649-30BB635393E8}" srcOrd="2" destOrd="0" presId="urn:microsoft.com/office/officeart/2018/2/layout/IconVerticalSolidList"/>
    <dgm:cxn modelId="{2BC58B5A-B6D4-46E1-B2D2-2E61E6375BAB}" type="presParOf" srcId="{76804C71-CF86-4876-AAD6-080E8C4679D5}" destId="{64C53E16-00B9-4E8F-893B-9640FF57257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53958A-A997-44C8-B2DC-D2C227E8D732}"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7DEF3A7-4851-4792-8E1C-4F4D0824AC23}">
      <dgm:prSet/>
      <dgm:spPr/>
      <dgm:t>
        <a:bodyPr/>
        <a:lstStyle/>
        <a:p>
          <a:r>
            <a:rPr lang="en-US"/>
            <a:t>Proving compliance</a:t>
          </a:r>
        </a:p>
      </dgm:t>
    </dgm:pt>
    <dgm:pt modelId="{ACF53245-38A0-4B36-82B5-3A9260EFF753}" type="parTrans" cxnId="{EC42C109-8CB7-4086-A3D2-B2ED045B48A8}">
      <dgm:prSet/>
      <dgm:spPr/>
      <dgm:t>
        <a:bodyPr/>
        <a:lstStyle/>
        <a:p>
          <a:endParaRPr lang="en-US"/>
        </a:p>
      </dgm:t>
    </dgm:pt>
    <dgm:pt modelId="{F920584E-2C23-4D37-B321-BD5395C9A5F7}" type="sibTrans" cxnId="{EC42C109-8CB7-4086-A3D2-B2ED045B48A8}">
      <dgm:prSet/>
      <dgm:spPr/>
      <dgm:t>
        <a:bodyPr/>
        <a:lstStyle/>
        <a:p>
          <a:endParaRPr lang="en-US"/>
        </a:p>
      </dgm:t>
    </dgm:pt>
    <dgm:pt modelId="{C73600F1-ACAD-4438-96A6-5B781A8EB47B}">
      <dgm:prSet/>
      <dgm:spPr/>
      <dgm:t>
        <a:bodyPr/>
        <a:lstStyle/>
        <a:p>
          <a:r>
            <a:rPr lang="en-US" dirty="0"/>
            <a:t>PMCID with an “available by” date around the official date of publication is proof of compliance, add to citation once received</a:t>
          </a:r>
        </a:p>
      </dgm:t>
    </dgm:pt>
    <dgm:pt modelId="{250DFDDA-C6E9-4532-84B1-CD3FF2738993}" type="parTrans" cxnId="{38A1FC9C-D8DD-4648-A4A8-DF1E8E0705D2}">
      <dgm:prSet/>
      <dgm:spPr/>
      <dgm:t>
        <a:bodyPr/>
        <a:lstStyle/>
        <a:p>
          <a:endParaRPr lang="en-US"/>
        </a:p>
      </dgm:t>
    </dgm:pt>
    <dgm:pt modelId="{634BE7CC-F0C8-4259-86D7-06DA32B6BEAC}" type="sibTrans" cxnId="{38A1FC9C-D8DD-4648-A4A8-DF1E8E0705D2}">
      <dgm:prSet/>
      <dgm:spPr/>
      <dgm:t>
        <a:bodyPr/>
        <a:lstStyle/>
        <a:p>
          <a:endParaRPr lang="en-US"/>
        </a:p>
      </dgm:t>
    </dgm:pt>
    <dgm:pt modelId="{A44C7A1F-3DF8-4F3A-BB98-332E8CE3367A}">
      <dgm:prSet/>
      <dgm:spPr/>
      <dgm:t>
        <a:bodyPr/>
        <a:lstStyle/>
        <a:p>
          <a:r>
            <a:rPr lang="en-US" dirty="0"/>
            <a:t>May use NIHMSID in lieu of PMCID for up to 3 months</a:t>
          </a:r>
        </a:p>
      </dgm:t>
    </dgm:pt>
    <dgm:pt modelId="{D4163CDB-D41A-4FC1-9046-6D8CD51B50FC}" type="parTrans" cxnId="{07AA949E-54C1-421E-B5CD-D6E368E3372B}">
      <dgm:prSet/>
      <dgm:spPr/>
      <dgm:t>
        <a:bodyPr/>
        <a:lstStyle/>
        <a:p>
          <a:endParaRPr lang="en-US"/>
        </a:p>
      </dgm:t>
    </dgm:pt>
    <dgm:pt modelId="{1990117D-05B0-493F-87A9-197CED582D04}" type="sibTrans" cxnId="{07AA949E-54C1-421E-B5CD-D6E368E3372B}">
      <dgm:prSet/>
      <dgm:spPr/>
      <dgm:t>
        <a:bodyPr/>
        <a:lstStyle/>
        <a:p>
          <a:endParaRPr lang="en-US"/>
        </a:p>
      </dgm:t>
    </dgm:pt>
    <dgm:pt modelId="{4F9A1C70-DFB9-440C-A875-E875725C91E5}">
      <dgm:prSet/>
      <dgm:spPr/>
      <dgm:t>
        <a:bodyPr/>
        <a:lstStyle/>
        <a:p>
          <a:r>
            <a:rPr lang="en-US" b="1" dirty="0"/>
            <a:t>PMID is not the same as PMCID</a:t>
          </a:r>
        </a:p>
      </dgm:t>
    </dgm:pt>
    <dgm:pt modelId="{71733415-1AE7-41DB-B4AB-9BD20E74014F}" type="parTrans" cxnId="{02D2858E-59C7-4396-B006-5B47977E2263}">
      <dgm:prSet/>
      <dgm:spPr/>
      <dgm:t>
        <a:bodyPr/>
        <a:lstStyle/>
        <a:p>
          <a:endParaRPr lang="en-US"/>
        </a:p>
      </dgm:t>
    </dgm:pt>
    <dgm:pt modelId="{F3C42B84-3486-4E0F-A9CB-99DD52989C2D}" type="sibTrans" cxnId="{02D2858E-59C7-4396-B006-5B47977E2263}">
      <dgm:prSet/>
      <dgm:spPr/>
      <dgm:t>
        <a:bodyPr/>
        <a:lstStyle/>
        <a:p>
          <a:endParaRPr lang="en-US"/>
        </a:p>
      </dgm:t>
    </dgm:pt>
    <dgm:pt modelId="{FA8A75A0-4647-412C-910B-442B319F2AE6}">
      <dgm:prSet/>
      <dgm:spPr/>
      <dgm:t>
        <a:bodyPr/>
        <a:lstStyle/>
        <a:p>
          <a:r>
            <a:rPr lang="en-US"/>
            <a:t>Compliant citations </a:t>
          </a:r>
        </a:p>
      </dgm:t>
    </dgm:pt>
    <dgm:pt modelId="{4A53B4B8-E757-43F6-BAC6-9BB1DE53175C}" type="parTrans" cxnId="{E045EF86-A8FF-421C-8424-8898C3469906}">
      <dgm:prSet/>
      <dgm:spPr/>
      <dgm:t>
        <a:bodyPr/>
        <a:lstStyle/>
        <a:p>
          <a:endParaRPr lang="en-US"/>
        </a:p>
      </dgm:t>
    </dgm:pt>
    <dgm:pt modelId="{5645E797-1040-493F-A38C-D2A0066E53A4}" type="sibTrans" cxnId="{E045EF86-A8FF-421C-8424-8898C3469906}">
      <dgm:prSet/>
      <dgm:spPr/>
      <dgm:t>
        <a:bodyPr/>
        <a:lstStyle/>
        <a:p>
          <a:endParaRPr lang="en-US"/>
        </a:p>
      </dgm:t>
    </dgm:pt>
    <dgm:pt modelId="{4246E0FD-B257-4E71-AEDB-5E3776A20D8C}">
      <dgm:prSet/>
      <dgm:spPr/>
      <dgm:t>
        <a:bodyPr/>
        <a:lstStyle/>
        <a:p>
          <a:r>
            <a:rPr lang="en-US" dirty="0"/>
            <a:t>Use </a:t>
          </a:r>
          <a:r>
            <a:rPr lang="en-US" dirty="0" err="1"/>
            <a:t>MyBibliography</a:t>
          </a:r>
          <a:r>
            <a:rPr lang="en-US" dirty="0"/>
            <a:t> to check and update citation compliance</a:t>
          </a:r>
        </a:p>
      </dgm:t>
    </dgm:pt>
    <dgm:pt modelId="{64AE1D6C-7647-4EBC-A6D6-147852BD1B0F}" type="parTrans" cxnId="{BBE87075-C60D-4FFC-9004-59E8290285D8}">
      <dgm:prSet/>
      <dgm:spPr/>
      <dgm:t>
        <a:bodyPr/>
        <a:lstStyle/>
        <a:p>
          <a:endParaRPr lang="en-US"/>
        </a:p>
      </dgm:t>
    </dgm:pt>
    <dgm:pt modelId="{188C897C-441F-48AC-853E-E11953394A8E}" type="sibTrans" cxnId="{BBE87075-C60D-4FFC-9004-59E8290285D8}">
      <dgm:prSet/>
      <dgm:spPr/>
      <dgm:t>
        <a:bodyPr/>
        <a:lstStyle/>
        <a:p>
          <a:endParaRPr lang="en-US"/>
        </a:p>
      </dgm:t>
    </dgm:pt>
    <dgm:pt modelId="{73E8B951-81DF-465E-BB78-76A301C7DBBE}">
      <dgm:prSet/>
      <dgm:spPr/>
      <dgm:t>
        <a:bodyPr/>
        <a:lstStyle/>
        <a:p>
          <a:r>
            <a:rPr lang="en-US" dirty="0"/>
            <a:t>Reference of all applicable NIH awards</a:t>
          </a:r>
        </a:p>
      </dgm:t>
    </dgm:pt>
    <dgm:pt modelId="{EBBA6850-0114-47C8-AA2C-E209A2B3CCC6}" type="parTrans" cxnId="{8FF0B9DA-995E-4F10-B2EB-C5E133DE73CC}">
      <dgm:prSet/>
      <dgm:spPr/>
      <dgm:t>
        <a:bodyPr/>
        <a:lstStyle/>
        <a:p>
          <a:endParaRPr lang="en-US"/>
        </a:p>
      </dgm:t>
    </dgm:pt>
    <dgm:pt modelId="{6B7616CB-0636-45D8-AE1B-7F615077567C}" type="sibTrans" cxnId="{8FF0B9DA-995E-4F10-B2EB-C5E133DE73CC}">
      <dgm:prSet/>
      <dgm:spPr/>
      <dgm:t>
        <a:bodyPr/>
        <a:lstStyle/>
        <a:p>
          <a:endParaRPr lang="en-US"/>
        </a:p>
      </dgm:t>
    </dgm:pt>
    <dgm:pt modelId="{4CC3D8EE-DA7D-407B-9184-F0023DD5F5F6}">
      <dgm:prSet/>
      <dgm:spPr/>
      <dgm:t>
        <a:bodyPr/>
        <a:lstStyle/>
        <a:p>
          <a:r>
            <a:rPr lang="en-US" dirty="0"/>
            <a:t>Reference awards in citation</a:t>
          </a:r>
        </a:p>
      </dgm:t>
    </dgm:pt>
    <dgm:pt modelId="{DD2A03A6-0AC7-4B44-8721-B0E63BFCA6B6}" type="parTrans" cxnId="{2D1D287F-6702-47F6-AEC1-38B20F76BF37}">
      <dgm:prSet/>
      <dgm:spPr/>
      <dgm:t>
        <a:bodyPr/>
        <a:lstStyle/>
        <a:p>
          <a:endParaRPr lang="en-US"/>
        </a:p>
      </dgm:t>
    </dgm:pt>
    <dgm:pt modelId="{030F3CAC-5998-4951-9EB4-9F353BA730E3}" type="sibTrans" cxnId="{2D1D287F-6702-47F6-AEC1-38B20F76BF37}">
      <dgm:prSet/>
      <dgm:spPr/>
      <dgm:t>
        <a:bodyPr/>
        <a:lstStyle/>
        <a:p>
          <a:endParaRPr lang="en-US"/>
        </a:p>
      </dgm:t>
    </dgm:pt>
    <dgm:pt modelId="{28049466-D0D1-48F9-A7AE-EC47974D799C}">
      <dgm:prSet/>
      <dgm:spPr/>
      <dgm:t>
        <a:bodyPr/>
        <a:lstStyle/>
        <a:p>
          <a:r>
            <a:rPr lang="en-US" dirty="0"/>
            <a:t>Ensure any awards from NIH funded departmental resources are referenced</a:t>
          </a:r>
        </a:p>
      </dgm:t>
    </dgm:pt>
    <dgm:pt modelId="{FA597D40-D9BD-482B-A874-99FFD2F92B60}" type="parTrans" cxnId="{3FF761A8-CE0A-438B-B7FB-855C17FB3B7A}">
      <dgm:prSet/>
      <dgm:spPr/>
      <dgm:t>
        <a:bodyPr/>
        <a:lstStyle/>
        <a:p>
          <a:endParaRPr lang="en-US"/>
        </a:p>
      </dgm:t>
    </dgm:pt>
    <dgm:pt modelId="{AA4DF111-1D70-484C-A09C-F92F0D603411}" type="sibTrans" cxnId="{3FF761A8-CE0A-438B-B7FB-855C17FB3B7A}">
      <dgm:prSet/>
      <dgm:spPr/>
      <dgm:t>
        <a:bodyPr/>
        <a:lstStyle/>
        <a:p>
          <a:endParaRPr lang="en-US"/>
        </a:p>
      </dgm:t>
    </dgm:pt>
    <dgm:pt modelId="{E260F441-0D3D-4843-9AAF-3718409AC063}">
      <dgm:prSet/>
      <dgm:spPr/>
      <dgm:t>
        <a:bodyPr/>
        <a:lstStyle/>
        <a:p>
          <a:r>
            <a:rPr lang="en-US" dirty="0"/>
            <a:t>I.E. if you used CTSI (NIH funded) resources, then cite the specific CTSI award</a:t>
          </a:r>
        </a:p>
      </dgm:t>
    </dgm:pt>
    <dgm:pt modelId="{A0F95470-269B-41F7-A89E-4595A1B78A2D}" type="parTrans" cxnId="{F7D232F9-E6FE-4F71-9547-DEEFB5354B3D}">
      <dgm:prSet/>
      <dgm:spPr/>
      <dgm:t>
        <a:bodyPr/>
        <a:lstStyle/>
        <a:p>
          <a:endParaRPr lang="en-US"/>
        </a:p>
      </dgm:t>
    </dgm:pt>
    <dgm:pt modelId="{5D85578A-1202-4EE9-9BBF-B8AB181D263E}" type="sibTrans" cxnId="{F7D232F9-E6FE-4F71-9547-DEEFB5354B3D}">
      <dgm:prSet/>
      <dgm:spPr/>
      <dgm:t>
        <a:bodyPr/>
        <a:lstStyle/>
        <a:p>
          <a:endParaRPr lang="en-US"/>
        </a:p>
      </dgm:t>
    </dgm:pt>
    <dgm:pt modelId="{C0F9E927-FCA3-1B44-B78C-3B486DC7ABEF}" type="pres">
      <dgm:prSet presAssocID="{0653958A-A997-44C8-B2DC-D2C227E8D732}" presName="linear" presStyleCnt="0">
        <dgm:presLayoutVars>
          <dgm:animLvl val="lvl"/>
          <dgm:resizeHandles val="exact"/>
        </dgm:presLayoutVars>
      </dgm:prSet>
      <dgm:spPr/>
    </dgm:pt>
    <dgm:pt modelId="{4C301AD0-5DC5-1444-A16B-089C41B41B37}" type="pres">
      <dgm:prSet presAssocID="{A7DEF3A7-4851-4792-8E1C-4F4D0824AC23}" presName="parentText" presStyleLbl="node1" presStyleIdx="0" presStyleCnt="3">
        <dgm:presLayoutVars>
          <dgm:chMax val="0"/>
          <dgm:bulletEnabled val="1"/>
        </dgm:presLayoutVars>
      </dgm:prSet>
      <dgm:spPr/>
    </dgm:pt>
    <dgm:pt modelId="{7C85FA71-2FA0-D245-9E32-0F9AECFB9494}" type="pres">
      <dgm:prSet presAssocID="{A7DEF3A7-4851-4792-8E1C-4F4D0824AC23}" presName="childText" presStyleLbl="revTx" presStyleIdx="0" presStyleCnt="3">
        <dgm:presLayoutVars>
          <dgm:bulletEnabled val="1"/>
        </dgm:presLayoutVars>
      </dgm:prSet>
      <dgm:spPr/>
    </dgm:pt>
    <dgm:pt modelId="{143A1043-537E-A547-916A-2A8794FA3FDF}" type="pres">
      <dgm:prSet presAssocID="{FA8A75A0-4647-412C-910B-442B319F2AE6}" presName="parentText" presStyleLbl="node1" presStyleIdx="1" presStyleCnt="3">
        <dgm:presLayoutVars>
          <dgm:chMax val="0"/>
          <dgm:bulletEnabled val="1"/>
        </dgm:presLayoutVars>
      </dgm:prSet>
      <dgm:spPr/>
    </dgm:pt>
    <dgm:pt modelId="{DBB69AD6-C0A5-6C47-ADEB-E1A209E04D75}" type="pres">
      <dgm:prSet presAssocID="{FA8A75A0-4647-412C-910B-442B319F2AE6}" presName="childText" presStyleLbl="revTx" presStyleIdx="1" presStyleCnt="3">
        <dgm:presLayoutVars>
          <dgm:bulletEnabled val="1"/>
        </dgm:presLayoutVars>
      </dgm:prSet>
      <dgm:spPr/>
    </dgm:pt>
    <dgm:pt modelId="{5F4B3A5D-B5AD-E24D-9D66-1295A77D89CE}" type="pres">
      <dgm:prSet presAssocID="{73E8B951-81DF-465E-BB78-76A301C7DBBE}" presName="parentText" presStyleLbl="node1" presStyleIdx="2" presStyleCnt="3">
        <dgm:presLayoutVars>
          <dgm:chMax val="0"/>
          <dgm:bulletEnabled val="1"/>
        </dgm:presLayoutVars>
      </dgm:prSet>
      <dgm:spPr/>
    </dgm:pt>
    <dgm:pt modelId="{16C7D52C-7D26-2648-8429-9F9E6C66C944}" type="pres">
      <dgm:prSet presAssocID="{73E8B951-81DF-465E-BB78-76A301C7DBBE}" presName="childText" presStyleLbl="revTx" presStyleIdx="2" presStyleCnt="3">
        <dgm:presLayoutVars>
          <dgm:bulletEnabled val="1"/>
        </dgm:presLayoutVars>
      </dgm:prSet>
      <dgm:spPr/>
    </dgm:pt>
  </dgm:ptLst>
  <dgm:cxnLst>
    <dgm:cxn modelId="{EC42C109-8CB7-4086-A3D2-B2ED045B48A8}" srcId="{0653958A-A997-44C8-B2DC-D2C227E8D732}" destId="{A7DEF3A7-4851-4792-8E1C-4F4D0824AC23}" srcOrd="0" destOrd="0" parTransId="{ACF53245-38A0-4B36-82B5-3A9260EFF753}" sibTransId="{F920584E-2C23-4D37-B321-BD5395C9A5F7}"/>
    <dgm:cxn modelId="{6ED5D01D-214E-BA44-9BDA-476B32268134}" type="presOf" srcId="{73E8B951-81DF-465E-BB78-76A301C7DBBE}" destId="{5F4B3A5D-B5AD-E24D-9D66-1295A77D89CE}" srcOrd="0" destOrd="0" presId="urn:microsoft.com/office/officeart/2005/8/layout/vList2"/>
    <dgm:cxn modelId="{89E11F1F-6B0A-F047-8A24-A3DE4739EF7E}" type="presOf" srcId="{4F9A1C70-DFB9-440C-A875-E875725C91E5}" destId="{7C85FA71-2FA0-D245-9E32-0F9AECFB9494}" srcOrd="0" destOrd="2" presId="urn:microsoft.com/office/officeart/2005/8/layout/vList2"/>
    <dgm:cxn modelId="{208C0965-2643-1F47-B77B-64321A169761}" type="presOf" srcId="{4246E0FD-B257-4E71-AEDB-5E3776A20D8C}" destId="{DBB69AD6-C0A5-6C47-ADEB-E1A209E04D75}" srcOrd="0" destOrd="0" presId="urn:microsoft.com/office/officeart/2005/8/layout/vList2"/>
    <dgm:cxn modelId="{D986EE45-3614-8D43-BA6F-9204ECB46E78}" type="presOf" srcId="{FA8A75A0-4647-412C-910B-442B319F2AE6}" destId="{143A1043-537E-A547-916A-2A8794FA3FDF}" srcOrd="0" destOrd="0" presId="urn:microsoft.com/office/officeart/2005/8/layout/vList2"/>
    <dgm:cxn modelId="{9D1F764B-1B71-EE4C-B6C5-BD47B5592F7B}" type="presOf" srcId="{0653958A-A997-44C8-B2DC-D2C227E8D732}" destId="{C0F9E927-FCA3-1B44-B78C-3B486DC7ABEF}" srcOrd="0" destOrd="0" presId="urn:microsoft.com/office/officeart/2005/8/layout/vList2"/>
    <dgm:cxn modelId="{BBE87075-C60D-4FFC-9004-59E8290285D8}" srcId="{FA8A75A0-4647-412C-910B-442B319F2AE6}" destId="{4246E0FD-B257-4E71-AEDB-5E3776A20D8C}" srcOrd="0" destOrd="0" parTransId="{64AE1D6C-7647-4EBC-A6D6-147852BD1B0F}" sibTransId="{188C897C-441F-48AC-853E-E11953394A8E}"/>
    <dgm:cxn modelId="{2D1D287F-6702-47F6-AEC1-38B20F76BF37}" srcId="{73E8B951-81DF-465E-BB78-76A301C7DBBE}" destId="{4CC3D8EE-DA7D-407B-9184-F0023DD5F5F6}" srcOrd="0" destOrd="0" parTransId="{DD2A03A6-0AC7-4B44-8721-B0E63BFCA6B6}" sibTransId="{030F3CAC-5998-4951-9EB4-9F353BA730E3}"/>
    <dgm:cxn modelId="{E045EF86-A8FF-421C-8424-8898C3469906}" srcId="{0653958A-A997-44C8-B2DC-D2C227E8D732}" destId="{FA8A75A0-4647-412C-910B-442B319F2AE6}" srcOrd="1" destOrd="0" parTransId="{4A53B4B8-E757-43F6-BAC6-9BB1DE53175C}" sibTransId="{5645E797-1040-493F-A38C-D2A0066E53A4}"/>
    <dgm:cxn modelId="{02D2858E-59C7-4396-B006-5B47977E2263}" srcId="{C73600F1-ACAD-4438-96A6-5B781A8EB47B}" destId="{4F9A1C70-DFB9-440C-A875-E875725C91E5}" srcOrd="1" destOrd="0" parTransId="{71733415-1AE7-41DB-B4AB-9BD20E74014F}" sibTransId="{F3C42B84-3486-4E0F-A9CB-99DD52989C2D}"/>
    <dgm:cxn modelId="{17107891-3257-DB4A-A8D6-CF8B0A5ADF1D}" type="presOf" srcId="{E260F441-0D3D-4843-9AAF-3718409AC063}" destId="{16C7D52C-7D26-2648-8429-9F9E6C66C944}" srcOrd="0" destOrd="2" presId="urn:microsoft.com/office/officeart/2005/8/layout/vList2"/>
    <dgm:cxn modelId="{38A1FC9C-D8DD-4648-A4A8-DF1E8E0705D2}" srcId="{A7DEF3A7-4851-4792-8E1C-4F4D0824AC23}" destId="{C73600F1-ACAD-4438-96A6-5B781A8EB47B}" srcOrd="0" destOrd="0" parTransId="{250DFDDA-C6E9-4532-84B1-CD3FF2738993}" sibTransId="{634BE7CC-F0C8-4259-86D7-06DA32B6BEAC}"/>
    <dgm:cxn modelId="{07AA949E-54C1-421E-B5CD-D6E368E3372B}" srcId="{C73600F1-ACAD-4438-96A6-5B781A8EB47B}" destId="{A44C7A1F-3DF8-4F3A-BB98-332E8CE3367A}" srcOrd="0" destOrd="0" parTransId="{D4163CDB-D41A-4FC1-9046-6D8CD51B50FC}" sibTransId="{1990117D-05B0-493F-87A9-197CED582D04}"/>
    <dgm:cxn modelId="{35371EA6-DDCE-694A-9995-6DC33C8A33B2}" type="presOf" srcId="{4CC3D8EE-DA7D-407B-9184-F0023DD5F5F6}" destId="{16C7D52C-7D26-2648-8429-9F9E6C66C944}" srcOrd="0" destOrd="0" presId="urn:microsoft.com/office/officeart/2005/8/layout/vList2"/>
    <dgm:cxn modelId="{3FF761A8-CE0A-438B-B7FB-855C17FB3B7A}" srcId="{4CC3D8EE-DA7D-407B-9184-F0023DD5F5F6}" destId="{28049466-D0D1-48F9-A7AE-EC47974D799C}" srcOrd="0" destOrd="0" parTransId="{FA597D40-D9BD-482B-A874-99FFD2F92B60}" sibTransId="{AA4DF111-1D70-484C-A09C-F92F0D603411}"/>
    <dgm:cxn modelId="{0F9FF7C0-082A-5B48-B232-4FCDEE36E84C}" type="presOf" srcId="{A7DEF3A7-4851-4792-8E1C-4F4D0824AC23}" destId="{4C301AD0-5DC5-1444-A16B-089C41B41B37}" srcOrd="0" destOrd="0" presId="urn:microsoft.com/office/officeart/2005/8/layout/vList2"/>
    <dgm:cxn modelId="{6A3A3BC4-1523-A442-B49A-920C46A67D35}" type="presOf" srcId="{A44C7A1F-3DF8-4F3A-BB98-332E8CE3367A}" destId="{7C85FA71-2FA0-D245-9E32-0F9AECFB9494}" srcOrd="0" destOrd="1" presId="urn:microsoft.com/office/officeart/2005/8/layout/vList2"/>
    <dgm:cxn modelId="{8FF0B9DA-995E-4F10-B2EB-C5E133DE73CC}" srcId="{0653958A-A997-44C8-B2DC-D2C227E8D732}" destId="{73E8B951-81DF-465E-BB78-76A301C7DBBE}" srcOrd="2" destOrd="0" parTransId="{EBBA6850-0114-47C8-AA2C-E209A2B3CCC6}" sibTransId="{6B7616CB-0636-45D8-AE1B-7F615077567C}"/>
    <dgm:cxn modelId="{99BC29ED-0254-D640-946C-544DE6E78407}" type="presOf" srcId="{C73600F1-ACAD-4438-96A6-5B781A8EB47B}" destId="{7C85FA71-2FA0-D245-9E32-0F9AECFB9494}" srcOrd="0" destOrd="0" presId="urn:microsoft.com/office/officeart/2005/8/layout/vList2"/>
    <dgm:cxn modelId="{F7D232F9-E6FE-4F71-9547-DEEFB5354B3D}" srcId="{28049466-D0D1-48F9-A7AE-EC47974D799C}" destId="{E260F441-0D3D-4843-9AAF-3718409AC063}" srcOrd="0" destOrd="0" parTransId="{A0F95470-269B-41F7-A89E-4595A1B78A2D}" sibTransId="{5D85578A-1202-4EE9-9BBF-B8AB181D263E}"/>
    <dgm:cxn modelId="{47887DFD-8312-7F40-910F-4AB9CC9A8B3C}" type="presOf" srcId="{28049466-D0D1-48F9-A7AE-EC47974D799C}" destId="{16C7D52C-7D26-2648-8429-9F9E6C66C944}" srcOrd="0" destOrd="1" presId="urn:microsoft.com/office/officeart/2005/8/layout/vList2"/>
    <dgm:cxn modelId="{E73D4D3F-259D-5840-BBCA-BB1521FE4978}" type="presParOf" srcId="{C0F9E927-FCA3-1B44-B78C-3B486DC7ABEF}" destId="{4C301AD0-5DC5-1444-A16B-089C41B41B37}" srcOrd="0" destOrd="0" presId="urn:microsoft.com/office/officeart/2005/8/layout/vList2"/>
    <dgm:cxn modelId="{9E826637-A644-D343-AC80-4CBBBC822872}" type="presParOf" srcId="{C0F9E927-FCA3-1B44-B78C-3B486DC7ABEF}" destId="{7C85FA71-2FA0-D245-9E32-0F9AECFB9494}" srcOrd="1" destOrd="0" presId="urn:microsoft.com/office/officeart/2005/8/layout/vList2"/>
    <dgm:cxn modelId="{83C0ECC6-FD4E-F14E-B936-13A946F1ACCD}" type="presParOf" srcId="{C0F9E927-FCA3-1B44-B78C-3B486DC7ABEF}" destId="{143A1043-537E-A547-916A-2A8794FA3FDF}" srcOrd="2" destOrd="0" presId="urn:microsoft.com/office/officeart/2005/8/layout/vList2"/>
    <dgm:cxn modelId="{E62769B0-D33D-2D4D-83CA-4CB86D35A09B}" type="presParOf" srcId="{C0F9E927-FCA3-1B44-B78C-3B486DC7ABEF}" destId="{DBB69AD6-C0A5-6C47-ADEB-E1A209E04D75}" srcOrd="3" destOrd="0" presId="urn:microsoft.com/office/officeart/2005/8/layout/vList2"/>
    <dgm:cxn modelId="{BFF69B59-68CF-D54D-9150-ED69AD73D8D5}" type="presParOf" srcId="{C0F9E927-FCA3-1B44-B78C-3B486DC7ABEF}" destId="{5F4B3A5D-B5AD-E24D-9D66-1295A77D89CE}" srcOrd="4" destOrd="0" presId="urn:microsoft.com/office/officeart/2005/8/layout/vList2"/>
    <dgm:cxn modelId="{00F15812-F775-454D-A9D0-4AE9218C0DE9}" type="presParOf" srcId="{C0F9E927-FCA3-1B44-B78C-3B486DC7ABEF}" destId="{16C7D52C-7D26-2648-8429-9F9E6C66C94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2683A7-4AAC-455A-837A-6EECCC59615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B0CBE2E-EBF5-4307-A0B1-63D5B47D4A6C}">
      <dgm:prSet/>
      <dgm:spPr/>
      <dgm:t>
        <a:bodyPr/>
        <a:lstStyle/>
        <a:p>
          <a:pPr>
            <a:lnSpc>
              <a:spcPct val="100000"/>
            </a:lnSpc>
          </a:pPr>
          <a:r>
            <a:rPr lang="en-US" dirty="0"/>
            <a:t>Compliance Specialist: </a:t>
          </a:r>
          <a:r>
            <a:rPr lang="en-US" dirty="0">
              <a:hlinkClick xmlns:r="http://schemas.openxmlformats.org/officeDocument/2006/relationships" r:id="rId1"/>
            </a:rPr>
            <a:t>publicaccess@utah.edu</a:t>
          </a:r>
          <a:endParaRPr lang="en-US" dirty="0"/>
        </a:p>
      </dgm:t>
    </dgm:pt>
    <dgm:pt modelId="{F7848BCE-D2FD-4E2E-9B63-B007EFAA8783}" type="parTrans" cxnId="{A17699AE-C6CF-4221-993D-1289507D7D04}">
      <dgm:prSet/>
      <dgm:spPr/>
      <dgm:t>
        <a:bodyPr/>
        <a:lstStyle/>
        <a:p>
          <a:endParaRPr lang="en-US"/>
        </a:p>
      </dgm:t>
    </dgm:pt>
    <dgm:pt modelId="{0C4A7D6C-5828-4B2E-83F7-C903221CC087}" type="sibTrans" cxnId="{A17699AE-C6CF-4221-993D-1289507D7D04}">
      <dgm:prSet/>
      <dgm:spPr/>
      <dgm:t>
        <a:bodyPr/>
        <a:lstStyle/>
        <a:p>
          <a:endParaRPr lang="en-US"/>
        </a:p>
      </dgm:t>
    </dgm:pt>
    <dgm:pt modelId="{5478C308-B56F-410A-9083-C106BD26A5F6}">
      <dgm:prSet/>
      <dgm:spPr/>
      <dgm:t>
        <a:bodyPr/>
        <a:lstStyle/>
        <a:p>
          <a:pPr>
            <a:lnSpc>
              <a:spcPct val="100000"/>
            </a:lnSpc>
          </a:pPr>
          <a:r>
            <a:rPr lang="en-US" dirty="0"/>
            <a:t>Library: </a:t>
          </a:r>
          <a:r>
            <a:rPr lang="en-US" u="sng" dirty="0">
              <a:hlinkClick xmlns:r="http://schemas.openxmlformats.org/officeDocument/2006/relationships" r:id="rId2"/>
            </a:rPr>
            <a:t>openaccess@lists.utah.edu</a:t>
          </a:r>
          <a:endParaRPr lang="en-US" dirty="0"/>
        </a:p>
      </dgm:t>
    </dgm:pt>
    <dgm:pt modelId="{C0218449-35CD-434B-AC66-693ADB484258}" type="parTrans" cxnId="{DD73E592-C5FF-46A0-8651-98138E14DD7E}">
      <dgm:prSet/>
      <dgm:spPr/>
      <dgm:t>
        <a:bodyPr/>
        <a:lstStyle/>
        <a:p>
          <a:endParaRPr lang="en-US"/>
        </a:p>
      </dgm:t>
    </dgm:pt>
    <dgm:pt modelId="{F47DC888-2B42-4054-A4B8-85655C3F5D03}" type="sibTrans" cxnId="{DD73E592-C5FF-46A0-8651-98138E14DD7E}">
      <dgm:prSet/>
      <dgm:spPr/>
      <dgm:t>
        <a:bodyPr/>
        <a:lstStyle/>
        <a:p>
          <a:endParaRPr lang="en-US"/>
        </a:p>
      </dgm:t>
    </dgm:pt>
    <dgm:pt modelId="{6B876001-C49F-4AAF-B6DF-8AC6739196BE}">
      <dgm:prSet/>
      <dgm:spPr/>
      <dgm:t>
        <a:bodyPr/>
        <a:lstStyle/>
        <a:p>
          <a:pPr>
            <a:lnSpc>
              <a:spcPct val="100000"/>
            </a:lnSpc>
          </a:pPr>
          <a:r>
            <a:rPr lang="en-US"/>
            <a:t>OSP: </a:t>
          </a:r>
          <a:r>
            <a:rPr lang="en-US">
              <a:hlinkClick xmlns:r="http://schemas.openxmlformats.org/officeDocument/2006/relationships" r:id="rId3"/>
            </a:rPr>
            <a:t>ospawards@osp.utah.edu</a:t>
          </a:r>
          <a:endParaRPr lang="en-US"/>
        </a:p>
      </dgm:t>
    </dgm:pt>
    <dgm:pt modelId="{BCA0FDC5-0D1A-4C6C-9810-E75717B4DB3B}" type="parTrans" cxnId="{36F0B2E9-32B8-4846-BECB-537A82719E03}">
      <dgm:prSet/>
      <dgm:spPr/>
      <dgm:t>
        <a:bodyPr/>
        <a:lstStyle/>
        <a:p>
          <a:endParaRPr lang="en-US"/>
        </a:p>
      </dgm:t>
    </dgm:pt>
    <dgm:pt modelId="{C7F70E08-B4EA-4ADB-A79F-D535617AF651}" type="sibTrans" cxnId="{36F0B2E9-32B8-4846-BECB-537A82719E03}">
      <dgm:prSet/>
      <dgm:spPr/>
      <dgm:t>
        <a:bodyPr/>
        <a:lstStyle/>
        <a:p>
          <a:endParaRPr lang="en-US"/>
        </a:p>
      </dgm:t>
    </dgm:pt>
    <dgm:pt modelId="{836EDE9D-3CAE-4B86-B313-2E34E11989F3}">
      <dgm:prSet/>
      <dgm:spPr/>
      <dgm:t>
        <a:bodyPr/>
        <a:lstStyle/>
        <a:p>
          <a:pPr>
            <a:lnSpc>
              <a:spcPct val="100000"/>
            </a:lnSpc>
          </a:pPr>
          <a:r>
            <a:rPr lang="en-US" dirty="0"/>
            <a:t>Grants &amp; Contracts: </a:t>
          </a:r>
          <a:r>
            <a:rPr lang="en-US" u="sng" dirty="0">
              <a:hlinkClick xmlns:r="http://schemas.openxmlformats.org/officeDocument/2006/relationships" r:id="rId4"/>
            </a:rPr>
            <a:t>gcahelp@utah.edu </a:t>
          </a:r>
          <a:endParaRPr lang="en-US" dirty="0"/>
        </a:p>
      </dgm:t>
    </dgm:pt>
    <dgm:pt modelId="{BB0B353F-A569-4F20-875B-2056FBD323A6}" type="parTrans" cxnId="{BBBAFAA7-4710-4B0A-8B2A-392EFB7896B3}">
      <dgm:prSet/>
      <dgm:spPr/>
      <dgm:t>
        <a:bodyPr/>
        <a:lstStyle/>
        <a:p>
          <a:endParaRPr lang="en-US"/>
        </a:p>
      </dgm:t>
    </dgm:pt>
    <dgm:pt modelId="{9729385A-2500-46E8-8BFD-F922DBD1902E}" type="sibTrans" cxnId="{BBBAFAA7-4710-4B0A-8B2A-392EFB7896B3}">
      <dgm:prSet/>
      <dgm:spPr/>
      <dgm:t>
        <a:bodyPr/>
        <a:lstStyle/>
        <a:p>
          <a:endParaRPr lang="en-US"/>
        </a:p>
      </dgm:t>
    </dgm:pt>
    <dgm:pt modelId="{A6B6B2DC-CBBC-4D58-97DA-B35B7E7CC86C}">
      <dgm:prSet/>
      <dgm:spPr/>
      <dgm:t>
        <a:bodyPr/>
        <a:lstStyle/>
        <a:p>
          <a:pPr>
            <a:lnSpc>
              <a:spcPct val="100000"/>
            </a:lnSpc>
          </a:pPr>
          <a:r>
            <a:rPr lang="en-US" dirty="0"/>
            <a:t>NIH Public Access Help Desk: </a:t>
          </a:r>
          <a:r>
            <a:rPr lang="en-US" dirty="0">
              <a:hlinkClick xmlns:r="http://schemas.openxmlformats.org/officeDocument/2006/relationships" r:id="rId5"/>
            </a:rPr>
            <a:t>publicaccess@nih.gov</a:t>
          </a:r>
          <a:endParaRPr lang="en-US" dirty="0"/>
        </a:p>
      </dgm:t>
    </dgm:pt>
    <dgm:pt modelId="{51C7B9C7-D2C5-40E7-BE6A-7EF7E4A46B4E}" type="parTrans" cxnId="{E1E26D44-0650-46ED-880C-D61CC30754B6}">
      <dgm:prSet/>
      <dgm:spPr/>
      <dgm:t>
        <a:bodyPr/>
        <a:lstStyle/>
        <a:p>
          <a:endParaRPr lang="en-US"/>
        </a:p>
      </dgm:t>
    </dgm:pt>
    <dgm:pt modelId="{4FC8FC1B-10F3-42DA-952C-2ABD9D160CD3}" type="sibTrans" cxnId="{E1E26D44-0650-46ED-880C-D61CC30754B6}">
      <dgm:prSet/>
      <dgm:spPr/>
      <dgm:t>
        <a:bodyPr/>
        <a:lstStyle/>
        <a:p>
          <a:endParaRPr lang="en-US"/>
        </a:p>
      </dgm:t>
    </dgm:pt>
    <dgm:pt modelId="{4C63BECB-BBAE-4104-AB35-729537268D87}" type="pres">
      <dgm:prSet presAssocID="{092683A7-4AAC-455A-837A-6EECCC59615B}" presName="root" presStyleCnt="0">
        <dgm:presLayoutVars>
          <dgm:dir/>
          <dgm:resizeHandles val="exact"/>
        </dgm:presLayoutVars>
      </dgm:prSet>
      <dgm:spPr/>
    </dgm:pt>
    <dgm:pt modelId="{9BFC3231-B333-45E7-B0C3-EBEA0F4987F2}" type="pres">
      <dgm:prSet presAssocID="{4B0CBE2E-EBF5-4307-A0B1-63D5B47D4A6C}" presName="compNode" presStyleCnt="0"/>
      <dgm:spPr/>
    </dgm:pt>
    <dgm:pt modelId="{B2815EF6-5A91-4739-8927-EC2AAD3235F6}" type="pres">
      <dgm:prSet presAssocID="{4B0CBE2E-EBF5-4307-A0B1-63D5B47D4A6C}" presName="bgRect" presStyleLbl="bgShp" presStyleIdx="0" presStyleCnt="5"/>
      <dgm:spPr/>
    </dgm:pt>
    <dgm:pt modelId="{D4D968C8-BF80-4DF9-8B44-B69D8287A635}" type="pres">
      <dgm:prSet presAssocID="{4B0CBE2E-EBF5-4307-A0B1-63D5B47D4A6C}"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mail"/>
        </a:ext>
      </dgm:extLst>
    </dgm:pt>
    <dgm:pt modelId="{D3D235BC-E1DB-49A3-8146-F955AB0E20A5}" type="pres">
      <dgm:prSet presAssocID="{4B0CBE2E-EBF5-4307-A0B1-63D5B47D4A6C}" presName="spaceRect" presStyleCnt="0"/>
      <dgm:spPr/>
    </dgm:pt>
    <dgm:pt modelId="{1028243D-662E-4A0A-8CCE-3230A5A228D8}" type="pres">
      <dgm:prSet presAssocID="{4B0CBE2E-EBF5-4307-A0B1-63D5B47D4A6C}" presName="parTx" presStyleLbl="revTx" presStyleIdx="0" presStyleCnt="5">
        <dgm:presLayoutVars>
          <dgm:chMax val="0"/>
          <dgm:chPref val="0"/>
        </dgm:presLayoutVars>
      </dgm:prSet>
      <dgm:spPr/>
    </dgm:pt>
    <dgm:pt modelId="{5DF20965-EFF5-4ED0-80D8-71BEB9911C61}" type="pres">
      <dgm:prSet presAssocID="{0C4A7D6C-5828-4B2E-83F7-C903221CC087}" presName="sibTrans" presStyleCnt="0"/>
      <dgm:spPr/>
    </dgm:pt>
    <dgm:pt modelId="{E551E4F9-BCFA-49B6-BBB6-DC1BB9688212}" type="pres">
      <dgm:prSet presAssocID="{5478C308-B56F-410A-9083-C106BD26A5F6}" presName="compNode" presStyleCnt="0"/>
      <dgm:spPr/>
    </dgm:pt>
    <dgm:pt modelId="{3C1117A9-C423-41C4-B551-85351D6A1CD8}" type="pres">
      <dgm:prSet presAssocID="{5478C308-B56F-410A-9083-C106BD26A5F6}" presName="bgRect" presStyleLbl="bgShp" presStyleIdx="1" presStyleCnt="5"/>
      <dgm:spPr/>
    </dgm:pt>
    <dgm:pt modelId="{FEA9D172-71E1-49B3-A13F-9C12FA385477}" type="pres">
      <dgm:prSet presAssocID="{5478C308-B56F-410A-9083-C106BD26A5F6}"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Books on Shelf"/>
        </a:ext>
      </dgm:extLst>
    </dgm:pt>
    <dgm:pt modelId="{80BA4366-2122-4F7D-AF78-21E2DB7F1BAB}" type="pres">
      <dgm:prSet presAssocID="{5478C308-B56F-410A-9083-C106BD26A5F6}" presName="spaceRect" presStyleCnt="0"/>
      <dgm:spPr/>
    </dgm:pt>
    <dgm:pt modelId="{B11CA008-9558-4700-9B90-FC33E91B806F}" type="pres">
      <dgm:prSet presAssocID="{5478C308-B56F-410A-9083-C106BD26A5F6}" presName="parTx" presStyleLbl="revTx" presStyleIdx="1" presStyleCnt="5">
        <dgm:presLayoutVars>
          <dgm:chMax val="0"/>
          <dgm:chPref val="0"/>
        </dgm:presLayoutVars>
      </dgm:prSet>
      <dgm:spPr/>
    </dgm:pt>
    <dgm:pt modelId="{31916F5E-390F-464D-8B37-E92900268603}" type="pres">
      <dgm:prSet presAssocID="{F47DC888-2B42-4054-A4B8-85655C3F5D03}" presName="sibTrans" presStyleCnt="0"/>
      <dgm:spPr/>
    </dgm:pt>
    <dgm:pt modelId="{1EFCB991-810A-46F1-9480-4CB9BD1F5CD6}" type="pres">
      <dgm:prSet presAssocID="{6B876001-C49F-4AAF-B6DF-8AC6739196BE}" presName="compNode" presStyleCnt="0"/>
      <dgm:spPr/>
    </dgm:pt>
    <dgm:pt modelId="{EA8880FB-33C2-466F-A030-A9CE55EB2BCC}" type="pres">
      <dgm:prSet presAssocID="{6B876001-C49F-4AAF-B6DF-8AC6739196BE}" presName="bgRect" presStyleLbl="bgShp" presStyleIdx="2" presStyleCnt="5"/>
      <dgm:spPr/>
    </dgm:pt>
    <dgm:pt modelId="{236DAFB1-DA3B-4B72-B599-936C56C83FA5}" type="pres">
      <dgm:prSet presAssocID="{6B876001-C49F-4AAF-B6DF-8AC6739196BE}"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Envelope"/>
        </a:ext>
      </dgm:extLst>
    </dgm:pt>
    <dgm:pt modelId="{AD2DF345-7961-4F1C-A852-63B6F0015645}" type="pres">
      <dgm:prSet presAssocID="{6B876001-C49F-4AAF-B6DF-8AC6739196BE}" presName="spaceRect" presStyleCnt="0"/>
      <dgm:spPr/>
    </dgm:pt>
    <dgm:pt modelId="{57CB7CEE-1C13-442E-A882-6F7BB68004F4}" type="pres">
      <dgm:prSet presAssocID="{6B876001-C49F-4AAF-B6DF-8AC6739196BE}" presName="parTx" presStyleLbl="revTx" presStyleIdx="2" presStyleCnt="5">
        <dgm:presLayoutVars>
          <dgm:chMax val="0"/>
          <dgm:chPref val="0"/>
        </dgm:presLayoutVars>
      </dgm:prSet>
      <dgm:spPr/>
    </dgm:pt>
    <dgm:pt modelId="{FE0F327D-7618-4D50-A3D7-3782A0AB9C2F}" type="pres">
      <dgm:prSet presAssocID="{C7F70E08-B4EA-4ADB-A79F-D535617AF651}" presName="sibTrans" presStyleCnt="0"/>
      <dgm:spPr/>
    </dgm:pt>
    <dgm:pt modelId="{119A9F3D-1909-4952-894D-B639C1110439}" type="pres">
      <dgm:prSet presAssocID="{836EDE9D-3CAE-4B86-B313-2E34E11989F3}" presName="compNode" presStyleCnt="0"/>
      <dgm:spPr/>
    </dgm:pt>
    <dgm:pt modelId="{26EB1233-BC23-4CA1-9B8B-AA7FCAC4617C}" type="pres">
      <dgm:prSet presAssocID="{836EDE9D-3CAE-4B86-B313-2E34E11989F3}" presName="bgRect" presStyleLbl="bgShp" presStyleIdx="3" presStyleCnt="5"/>
      <dgm:spPr/>
    </dgm:pt>
    <dgm:pt modelId="{5F73D080-27D2-4ACB-8C1C-F7D3796921D4}" type="pres">
      <dgm:prSet presAssocID="{836EDE9D-3CAE-4B86-B313-2E34E11989F3}"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Open envelope"/>
        </a:ext>
      </dgm:extLst>
    </dgm:pt>
    <dgm:pt modelId="{6A3931BB-47AD-4B78-A79D-4F04F1E0B627}" type="pres">
      <dgm:prSet presAssocID="{836EDE9D-3CAE-4B86-B313-2E34E11989F3}" presName="spaceRect" presStyleCnt="0"/>
      <dgm:spPr/>
    </dgm:pt>
    <dgm:pt modelId="{14E9197F-1FB5-4714-9013-0D5635CE815F}" type="pres">
      <dgm:prSet presAssocID="{836EDE9D-3CAE-4B86-B313-2E34E11989F3}" presName="parTx" presStyleLbl="revTx" presStyleIdx="3" presStyleCnt="5">
        <dgm:presLayoutVars>
          <dgm:chMax val="0"/>
          <dgm:chPref val="0"/>
        </dgm:presLayoutVars>
      </dgm:prSet>
      <dgm:spPr/>
    </dgm:pt>
    <dgm:pt modelId="{0155E874-2AA8-4F3B-9B97-E1C1E4E6DAE6}" type="pres">
      <dgm:prSet presAssocID="{9729385A-2500-46E8-8BFD-F922DBD1902E}" presName="sibTrans" presStyleCnt="0"/>
      <dgm:spPr/>
    </dgm:pt>
    <dgm:pt modelId="{755D40E2-7955-4703-A636-FEA2C89AD672}" type="pres">
      <dgm:prSet presAssocID="{A6B6B2DC-CBBC-4D58-97DA-B35B7E7CC86C}" presName="compNode" presStyleCnt="0"/>
      <dgm:spPr/>
    </dgm:pt>
    <dgm:pt modelId="{1A2873F8-F556-486A-9757-5FFD2BAF4281}" type="pres">
      <dgm:prSet presAssocID="{A6B6B2DC-CBBC-4D58-97DA-B35B7E7CC86C}" presName="bgRect" presStyleLbl="bgShp" presStyleIdx="4" presStyleCnt="5"/>
      <dgm:spPr/>
    </dgm:pt>
    <dgm:pt modelId="{E0B1F8D4-E3F4-4E0D-8EAE-D265A10FC730}" type="pres">
      <dgm:prSet presAssocID="{A6B6B2DC-CBBC-4D58-97DA-B35B7E7CC86C}"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Send"/>
        </a:ext>
      </dgm:extLst>
    </dgm:pt>
    <dgm:pt modelId="{4A180FF2-7D93-4504-9BFD-FBF28303DC2A}" type="pres">
      <dgm:prSet presAssocID="{A6B6B2DC-CBBC-4D58-97DA-B35B7E7CC86C}" presName="spaceRect" presStyleCnt="0"/>
      <dgm:spPr/>
    </dgm:pt>
    <dgm:pt modelId="{04D40A45-7134-425B-B3CD-A3766C3EC88E}" type="pres">
      <dgm:prSet presAssocID="{A6B6B2DC-CBBC-4D58-97DA-B35B7E7CC86C}" presName="parTx" presStyleLbl="revTx" presStyleIdx="4" presStyleCnt="5">
        <dgm:presLayoutVars>
          <dgm:chMax val="0"/>
          <dgm:chPref val="0"/>
        </dgm:presLayoutVars>
      </dgm:prSet>
      <dgm:spPr/>
    </dgm:pt>
  </dgm:ptLst>
  <dgm:cxnLst>
    <dgm:cxn modelId="{EB6C3763-AEB6-4FC7-A77E-8333BE6F47D4}" type="presOf" srcId="{6B876001-C49F-4AAF-B6DF-8AC6739196BE}" destId="{57CB7CEE-1C13-442E-A882-6F7BB68004F4}" srcOrd="0" destOrd="0" presId="urn:microsoft.com/office/officeart/2018/2/layout/IconVerticalSolidList"/>
    <dgm:cxn modelId="{E1E26D44-0650-46ED-880C-D61CC30754B6}" srcId="{092683A7-4AAC-455A-837A-6EECCC59615B}" destId="{A6B6B2DC-CBBC-4D58-97DA-B35B7E7CC86C}" srcOrd="4" destOrd="0" parTransId="{51C7B9C7-D2C5-40E7-BE6A-7EF7E4A46B4E}" sibTransId="{4FC8FC1B-10F3-42DA-952C-2ABD9D160CD3}"/>
    <dgm:cxn modelId="{26157364-341C-4AD1-9CBD-556DF10076A6}" type="presOf" srcId="{836EDE9D-3CAE-4B86-B313-2E34E11989F3}" destId="{14E9197F-1FB5-4714-9013-0D5635CE815F}" srcOrd="0" destOrd="0" presId="urn:microsoft.com/office/officeart/2018/2/layout/IconVerticalSolidList"/>
    <dgm:cxn modelId="{DD73E592-C5FF-46A0-8651-98138E14DD7E}" srcId="{092683A7-4AAC-455A-837A-6EECCC59615B}" destId="{5478C308-B56F-410A-9083-C106BD26A5F6}" srcOrd="1" destOrd="0" parTransId="{C0218449-35CD-434B-AC66-693ADB484258}" sibTransId="{F47DC888-2B42-4054-A4B8-85655C3F5D03}"/>
    <dgm:cxn modelId="{BBBAFAA7-4710-4B0A-8B2A-392EFB7896B3}" srcId="{092683A7-4AAC-455A-837A-6EECCC59615B}" destId="{836EDE9D-3CAE-4B86-B313-2E34E11989F3}" srcOrd="3" destOrd="0" parTransId="{BB0B353F-A569-4F20-875B-2056FBD323A6}" sibTransId="{9729385A-2500-46E8-8BFD-F922DBD1902E}"/>
    <dgm:cxn modelId="{DD9645A9-880E-48B7-AABC-28388DFB61BB}" type="presOf" srcId="{4B0CBE2E-EBF5-4307-A0B1-63D5B47D4A6C}" destId="{1028243D-662E-4A0A-8CCE-3230A5A228D8}" srcOrd="0" destOrd="0" presId="urn:microsoft.com/office/officeart/2018/2/layout/IconVerticalSolidList"/>
    <dgm:cxn modelId="{A17699AE-C6CF-4221-993D-1289507D7D04}" srcId="{092683A7-4AAC-455A-837A-6EECCC59615B}" destId="{4B0CBE2E-EBF5-4307-A0B1-63D5B47D4A6C}" srcOrd="0" destOrd="0" parTransId="{F7848BCE-D2FD-4E2E-9B63-B007EFAA8783}" sibTransId="{0C4A7D6C-5828-4B2E-83F7-C903221CC087}"/>
    <dgm:cxn modelId="{0E0F9EBE-030F-48EF-8E5C-6581D512A1E3}" type="presOf" srcId="{092683A7-4AAC-455A-837A-6EECCC59615B}" destId="{4C63BECB-BBAE-4104-AB35-729537268D87}" srcOrd="0" destOrd="0" presId="urn:microsoft.com/office/officeart/2018/2/layout/IconVerticalSolidList"/>
    <dgm:cxn modelId="{9A926EC0-1870-449C-9EB2-15F91F6F29DB}" type="presOf" srcId="{5478C308-B56F-410A-9083-C106BD26A5F6}" destId="{B11CA008-9558-4700-9B90-FC33E91B806F}" srcOrd="0" destOrd="0" presId="urn:microsoft.com/office/officeart/2018/2/layout/IconVerticalSolidList"/>
    <dgm:cxn modelId="{36F0B2E9-32B8-4846-BECB-537A82719E03}" srcId="{092683A7-4AAC-455A-837A-6EECCC59615B}" destId="{6B876001-C49F-4AAF-B6DF-8AC6739196BE}" srcOrd="2" destOrd="0" parTransId="{BCA0FDC5-0D1A-4C6C-9810-E75717B4DB3B}" sibTransId="{C7F70E08-B4EA-4ADB-A79F-D535617AF651}"/>
    <dgm:cxn modelId="{DFBE76F9-4650-4172-BBD8-DF323609C2F5}" type="presOf" srcId="{A6B6B2DC-CBBC-4D58-97DA-B35B7E7CC86C}" destId="{04D40A45-7134-425B-B3CD-A3766C3EC88E}" srcOrd="0" destOrd="0" presId="urn:microsoft.com/office/officeart/2018/2/layout/IconVerticalSolidList"/>
    <dgm:cxn modelId="{D48D167E-92EB-4664-8E4B-2EE7B42C86F2}" type="presParOf" srcId="{4C63BECB-BBAE-4104-AB35-729537268D87}" destId="{9BFC3231-B333-45E7-B0C3-EBEA0F4987F2}" srcOrd="0" destOrd="0" presId="urn:microsoft.com/office/officeart/2018/2/layout/IconVerticalSolidList"/>
    <dgm:cxn modelId="{4B18146C-D994-4EFE-A71C-7F45D21340DB}" type="presParOf" srcId="{9BFC3231-B333-45E7-B0C3-EBEA0F4987F2}" destId="{B2815EF6-5A91-4739-8927-EC2AAD3235F6}" srcOrd="0" destOrd="0" presId="urn:microsoft.com/office/officeart/2018/2/layout/IconVerticalSolidList"/>
    <dgm:cxn modelId="{4C1E67FA-F7B1-47FA-AECB-B69E413CC791}" type="presParOf" srcId="{9BFC3231-B333-45E7-B0C3-EBEA0F4987F2}" destId="{D4D968C8-BF80-4DF9-8B44-B69D8287A635}" srcOrd="1" destOrd="0" presId="urn:microsoft.com/office/officeart/2018/2/layout/IconVerticalSolidList"/>
    <dgm:cxn modelId="{50A18091-C9BA-4178-BF59-D1BEC14316AA}" type="presParOf" srcId="{9BFC3231-B333-45E7-B0C3-EBEA0F4987F2}" destId="{D3D235BC-E1DB-49A3-8146-F955AB0E20A5}" srcOrd="2" destOrd="0" presId="urn:microsoft.com/office/officeart/2018/2/layout/IconVerticalSolidList"/>
    <dgm:cxn modelId="{7A68CDA7-8F8B-4A69-A11C-8451E0EE9F0A}" type="presParOf" srcId="{9BFC3231-B333-45E7-B0C3-EBEA0F4987F2}" destId="{1028243D-662E-4A0A-8CCE-3230A5A228D8}" srcOrd="3" destOrd="0" presId="urn:microsoft.com/office/officeart/2018/2/layout/IconVerticalSolidList"/>
    <dgm:cxn modelId="{D9A96EFE-D4AC-4987-BC18-B1E1663799BB}" type="presParOf" srcId="{4C63BECB-BBAE-4104-AB35-729537268D87}" destId="{5DF20965-EFF5-4ED0-80D8-71BEB9911C61}" srcOrd="1" destOrd="0" presId="urn:microsoft.com/office/officeart/2018/2/layout/IconVerticalSolidList"/>
    <dgm:cxn modelId="{9F4A05CB-34BB-44CC-B287-5CF68DE26148}" type="presParOf" srcId="{4C63BECB-BBAE-4104-AB35-729537268D87}" destId="{E551E4F9-BCFA-49B6-BBB6-DC1BB9688212}" srcOrd="2" destOrd="0" presId="urn:microsoft.com/office/officeart/2018/2/layout/IconVerticalSolidList"/>
    <dgm:cxn modelId="{495723AB-65D5-4CC0-86FE-E7FEF69244DF}" type="presParOf" srcId="{E551E4F9-BCFA-49B6-BBB6-DC1BB9688212}" destId="{3C1117A9-C423-41C4-B551-85351D6A1CD8}" srcOrd="0" destOrd="0" presId="urn:microsoft.com/office/officeart/2018/2/layout/IconVerticalSolidList"/>
    <dgm:cxn modelId="{F1C02FBB-48F1-4270-BC07-B21807645E0A}" type="presParOf" srcId="{E551E4F9-BCFA-49B6-BBB6-DC1BB9688212}" destId="{FEA9D172-71E1-49B3-A13F-9C12FA385477}" srcOrd="1" destOrd="0" presId="urn:microsoft.com/office/officeart/2018/2/layout/IconVerticalSolidList"/>
    <dgm:cxn modelId="{5DAF01DA-7C66-4CA9-823E-BB844D2A530F}" type="presParOf" srcId="{E551E4F9-BCFA-49B6-BBB6-DC1BB9688212}" destId="{80BA4366-2122-4F7D-AF78-21E2DB7F1BAB}" srcOrd="2" destOrd="0" presId="urn:microsoft.com/office/officeart/2018/2/layout/IconVerticalSolidList"/>
    <dgm:cxn modelId="{E96E7226-A5F9-4EEC-8802-2B9CBFF38375}" type="presParOf" srcId="{E551E4F9-BCFA-49B6-BBB6-DC1BB9688212}" destId="{B11CA008-9558-4700-9B90-FC33E91B806F}" srcOrd="3" destOrd="0" presId="urn:microsoft.com/office/officeart/2018/2/layout/IconVerticalSolidList"/>
    <dgm:cxn modelId="{C3DE824F-7EEE-4B37-BEE7-8CC8966212C3}" type="presParOf" srcId="{4C63BECB-BBAE-4104-AB35-729537268D87}" destId="{31916F5E-390F-464D-8B37-E92900268603}" srcOrd="3" destOrd="0" presId="urn:microsoft.com/office/officeart/2018/2/layout/IconVerticalSolidList"/>
    <dgm:cxn modelId="{16FC396D-39FA-418A-8C9F-23991FD395FC}" type="presParOf" srcId="{4C63BECB-BBAE-4104-AB35-729537268D87}" destId="{1EFCB991-810A-46F1-9480-4CB9BD1F5CD6}" srcOrd="4" destOrd="0" presId="urn:microsoft.com/office/officeart/2018/2/layout/IconVerticalSolidList"/>
    <dgm:cxn modelId="{992CE53F-13F4-4E7B-90DF-F458C0AF46BF}" type="presParOf" srcId="{1EFCB991-810A-46F1-9480-4CB9BD1F5CD6}" destId="{EA8880FB-33C2-466F-A030-A9CE55EB2BCC}" srcOrd="0" destOrd="0" presId="urn:microsoft.com/office/officeart/2018/2/layout/IconVerticalSolidList"/>
    <dgm:cxn modelId="{43BAD676-C02D-4164-80DB-ACB91AC3569E}" type="presParOf" srcId="{1EFCB991-810A-46F1-9480-4CB9BD1F5CD6}" destId="{236DAFB1-DA3B-4B72-B599-936C56C83FA5}" srcOrd="1" destOrd="0" presId="urn:microsoft.com/office/officeart/2018/2/layout/IconVerticalSolidList"/>
    <dgm:cxn modelId="{E04250F3-79B9-4009-AF4D-395ED553BBF3}" type="presParOf" srcId="{1EFCB991-810A-46F1-9480-4CB9BD1F5CD6}" destId="{AD2DF345-7961-4F1C-A852-63B6F0015645}" srcOrd="2" destOrd="0" presId="urn:microsoft.com/office/officeart/2018/2/layout/IconVerticalSolidList"/>
    <dgm:cxn modelId="{626FB296-7974-4ED6-914C-4382BDFAF014}" type="presParOf" srcId="{1EFCB991-810A-46F1-9480-4CB9BD1F5CD6}" destId="{57CB7CEE-1C13-442E-A882-6F7BB68004F4}" srcOrd="3" destOrd="0" presId="urn:microsoft.com/office/officeart/2018/2/layout/IconVerticalSolidList"/>
    <dgm:cxn modelId="{FBDEFC28-08E6-47E8-9ED8-93AFFF77BA82}" type="presParOf" srcId="{4C63BECB-BBAE-4104-AB35-729537268D87}" destId="{FE0F327D-7618-4D50-A3D7-3782A0AB9C2F}" srcOrd="5" destOrd="0" presId="urn:microsoft.com/office/officeart/2018/2/layout/IconVerticalSolidList"/>
    <dgm:cxn modelId="{04F888F3-00AD-4700-ACFB-5E00FFEF47A5}" type="presParOf" srcId="{4C63BECB-BBAE-4104-AB35-729537268D87}" destId="{119A9F3D-1909-4952-894D-B639C1110439}" srcOrd="6" destOrd="0" presId="urn:microsoft.com/office/officeart/2018/2/layout/IconVerticalSolidList"/>
    <dgm:cxn modelId="{1EBBBB3C-0CF6-4160-AF69-021A9D71002F}" type="presParOf" srcId="{119A9F3D-1909-4952-894D-B639C1110439}" destId="{26EB1233-BC23-4CA1-9B8B-AA7FCAC4617C}" srcOrd="0" destOrd="0" presId="urn:microsoft.com/office/officeart/2018/2/layout/IconVerticalSolidList"/>
    <dgm:cxn modelId="{72BA59AF-0184-43ED-8C5C-78AAE0F7DAC5}" type="presParOf" srcId="{119A9F3D-1909-4952-894D-B639C1110439}" destId="{5F73D080-27D2-4ACB-8C1C-F7D3796921D4}" srcOrd="1" destOrd="0" presId="urn:microsoft.com/office/officeart/2018/2/layout/IconVerticalSolidList"/>
    <dgm:cxn modelId="{7F4C0378-C0EB-4D83-B3F0-A270C4FAD7D9}" type="presParOf" srcId="{119A9F3D-1909-4952-894D-B639C1110439}" destId="{6A3931BB-47AD-4B78-A79D-4F04F1E0B627}" srcOrd="2" destOrd="0" presId="urn:microsoft.com/office/officeart/2018/2/layout/IconVerticalSolidList"/>
    <dgm:cxn modelId="{8B355F8A-BF1F-49DD-933C-E8AC2653910C}" type="presParOf" srcId="{119A9F3D-1909-4952-894D-B639C1110439}" destId="{14E9197F-1FB5-4714-9013-0D5635CE815F}" srcOrd="3" destOrd="0" presId="urn:microsoft.com/office/officeart/2018/2/layout/IconVerticalSolidList"/>
    <dgm:cxn modelId="{C67C60C9-C40C-448E-87F9-ADCAA328732A}" type="presParOf" srcId="{4C63BECB-BBAE-4104-AB35-729537268D87}" destId="{0155E874-2AA8-4F3B-9B97-E1C1E4E6DAE6}" srcOrd="7" destOrd="0" presId="urn:microsoft.com/office/officeart/2018/2/layout/IconVerticalSolidList"/>
    <dgm:cxn modelId="{4BA3D46E-C161-483A-AD1E-D4E441B7DEC4}" type="presParOf" srcId="{4C63BECB-BBAE-4104-AB35-729537268D87}" destId="{755D40E2-7955-4703-A636-FEA2C89AD672}" srcOrd="8" destOrd="0" presId="urn:microsoft.com/office/officeart/2018/2/layout/IconVerticalSolidList"/>
    <dgm:cxn modelId="{E6E4C581-37D8-4D8B-8338-894BF18C8A73}" type="presParOf" srcId="{755D40E2-7955-4703-A636-FEA2C89AD672}" destId="{1A2873F8-F556-486A-9757-5FFD2BAF4281}" srcOrd="0" destOrd="0" presId="urn:microsoft.com/office/officeart/2018/2/layout/IconVerticalSolidList"/>
    <dgm:cxn modelId="{493C5710-E9E4-4E75-ACD4-921B06200BA4}" type="presParOf" srcId="{755D40E2-7955-4703-A636-FEA2C89AD672}" destId="{E0B1F8D4-E3F4-4E0D-8EAE-D265A10FC730}" srcOrd="1" destOrd="0" presId="urn:microsoft.com/office/officeart/2018/2/layout/IconVerticalSolidList"/>
    <dgm:cxn modelId="{DE0604B4-B1A1-4BD0-ABE8-28FD7E9FA7E1}" type="presParOf" srcId="{755D40E2-7955-4703-A636-FEA2C89AD672}" destId="{4A180FF2-7D93-4504-9BFD-FBF28303DC2A}" srcOrd="2" destOrd="0" presId="urn:microsoft.com/office/officeart/2018/2/layout/IconVerticalSolidList"/>
    <dgm:cxn modelId="{C1C68FED-5D26-4202-9725-FDDE111CAAB0}" type="presParOf" srcId="{755D40E2-7955-4703-A636-FEA2C89AD672}" destId="{04D40A45-7134-425B-B3CD-A3766C3EC8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E8EA5-B8F1-410D-9D92-68D4326B2206}">
      <dsp:nvSpPr>
        <dsp:cNvPr id="0" name=""/>
        <dsp:cNvSpPr/>
      </dsp:nvSpPr>
      <dsp:spPr>
        <a:xfrm>
          <a:off x="1963800" y="256978"/>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F7D6E-D9D1-4652-B4B3-FD24780C3C04}">
      <dsp:nvSpPr>
        <dsp:cNvPr id="0" name=""/>
        <dsp:cNvSpPr/>
      </dsp:nvSpPr>
      <dsp:spPr>
        <a:xfrm>
          <a:off x="559800" y="192176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Non-compliance:​</a:t>
          </a:r>
        </a:p>
      </dsp:txBody>
      <dsp:txXfrm>
        <a:off x="559800" y="1921767"/>
        <a:ext cx="4320000" cy="648000"/>
      </dsp:txXfrm>
    </dsp:sp>
    <dsp:sp modelId="{EF2E0EF8-7712-4EB5-876F-F5F5B5FC36DB}">
      <dsp:nvSpPr>
        <dsp:cNvPr id="0" name=""/>
        <dsp:cNvSpPr/>
      </dsp:nvSpPr>
      <dsp:spPr>
        <a:xfrm>
          <a:off x="559800" y="2640831"/>
          <a:ext cx="4320000" cy="116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Delayed awards or renewals</a:t>
          </a:r>
        </a:p>
        <a:p>
          <a:pPr marL="0" lvl="0" indent="0" algn="ctr" defTabSz="755650">
            <a:lnSpc>
              <a:spcPct val="100000"/>
            </a:lnSpc>
            <a:spcBef>
              <a:spcPct val="0"/>
            </a:spcBef>
            <a:spcAft>
              <a:spcPct val="35000"/>
            </a:spcAft>
            <a:buNone/>
          </a:pPr>
          <a:r>
            <a:rPr lang="en-US" sz="1700" kern="1200"/>
            <a:t>Reduced eligibility for future funding</a:t>
          </a:r>
        </a:p>
        <a:p>
          <a:pPr marL="0" lvl="0" indent="0" algn="ctr" defTabSz="755650">
            <a:lnSpc>
              <a:spcPct val="100000"/>
            </a:lnSpc>
            <a:spcBef>
              <a:spcPct val="0"/>
            </a:spcBef>
            <a:spcAft>
              <a:spcPct val="35000"/>
            </a:spcAft>
            <a:buNone/>
          </a:pPr>
          <a:r>
            <a:rPr lang="en-US" sz="1700" kern="1200"/>
            <a:t>Institutional audits and/or increased monitoring</a:t>
          </a:r>
        </a:p>
      </dsp:txBody>
      <dsp:txXfrm>
        <a:off x="559800" y="2640831"/>
        <a:ext cx="4320000" cy="1169364"/>
      </dsp:txXfrm>
    </dsp:sp>
    <dsp:sp modelId="{9BA24344-0C56-4D69-9453-0C1F087D8131}">
      <dsp:nvSpPr>
        <dsp:cNvPr id="0" name=""/>
        <dsp:cNvSpPr/>
      </dsp:nvSpPr>
      <dsp:spPr>
        <a:xfrm>
          <a:off x="7039800" y="256978"/>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78522A-3B12-41F8-BE66-84123A76C824}">
      <dsp:nvSpPr>
        <dsp:cNvPr id="0" name=""/>
        <dsp:cNvSpPr/>
      </dsp:nvSpPr>
      <dsp:spPr>
        <a:xfrm>
          <a:off x="5635800" y="192176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Benefits:</a:t>
          </a:r>
        </a:p>
      </dsp:txBody>
      <dsp:txXfrm>
        <a:off x="5635800" y="1921767"/>
        <a:ext cx="4320000" cy="648000"/>
      </dsp:txXfrm>
    </dsp:sp>
    <dsp:sp modelId="{687DB2BA-8D99-4AB0-8DA5-184C7497F0DF}">
      <dsp:nvSpPr>
        <dsp:cNvPr id="0" name=""/>
        <dsp:cNvSpPr/>
      </dsp:nvSpPr>
      <dsp:spPr>
        <a:xfrm>
          <a:off x="5635800" y="2640831"/>
          <a:ext cx="4320000" cy="116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Transparency with the taxpayers​ &amp; researchers</a:t>
          </a:r>
        </a:p>
        <a:p>
          <a:pPr marL="0" lvl="0" indent="0" algn="ctr" defTabSz="755650">
            <a:lnSpc>
              <a:spcPct val="100000"/>
            </a:lnSpc>
            <a:spcBef>
              <a:spcPct val="0"/>
            </a:spcBef>
            <a:spcAft>
              <a:spcPct val="35000"/>
            </a:spcAft>
            <a:buNone/>
          </a:pPr>
          <a:r>
            <a:rPr lang="en-US" sz="1700" kern="1200"/>
            <a:t>Increased and equitable access to research</a:t>
          </a:r>
        </a:p>
        <a:p>
          <a:pPr marL="0" lvl="0" indent="0" algn="ctr" defTabSz="755650">
            <a:lnSpc>
              <a:spcPct val="100000"/>
            </a:lnSpc>
            <a:spcBef>
              <a:spcPct val="0"/>
            </a:spcBef>
            <a:spcAft>
              <a:spcPct val="35000"/>
            </a:spcAft>
            <a:buNone/>
          </a:pPr>
          <a:r>
            <a:rPr lang="en-US" sz="1700" kern="1200"/>
            <a:t>Compliance with the 2022 Nelson Memo</a:t>
          </a:r>
        </a:p>
      </dsp:txBody>
      <dsp:txXfrm>
        <a:off x="5635800" y="2640831"/>
        <a:ext cx="4320000" cy="1169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836BD-6142-C745-A4E9-51845469C66B}">
      <dsp:nvSpPr>
        <dsp:cNvPr id="0" name=""/>
        <dsp:cNvSpPr/>
      </dsp:nvSpPr>
      <dsp:spPr>
        <a:xfrm>
          <a:off x="0" y="323850"/>
          <a:ext cx="11530012" cy="1981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4857" tIns="354076" rIns="894857"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t>Open access: </a:t>
          </a:r>
          <a:r>
            <a:rPr lang="en-US" sz="1700" kern="1200" dirty="0"/>
            <a:t>publishing method that makes article freely available on the publisher's website</a:t>
          </a:r>
        </a:p>
        <a:p>
          <a:pPr marL="342900" lvl="2" indent="-171450" algn="l" defTabSz="755650">
            <a:lnSpc>
              <a:spcPct val="90000"/>
            </a:lnSpc>
            <a:spcBef>
              <a:spcPct val="0"/>
            </a:spcBef>
            <a:spcAft>
              <a:spcPct val="15000"/>
            </a:spcAft>
            <a:buChar char="•"/>
          </a:pPr>
          <a:r>
            <a:rPr lang="en-US" sz="1700" kern="1200" dirty="0"/>
            <a:t>Needed to comply with NIHPAP if author is not otherwise permitted retention of rights to self deposit</a:t>
          </a:r>
        </a:p>
        <a:p>
          <a:pPr marL="342900" lvl="2" indent="-171450" algn="l" defTabSz="755650">
            <a:lnSpc>
              <a:spcPct val="90000"/>
            </a:lnSpc>
            <a:spcBef>
              <a:spcPct val="0"/>
            </a:spcBef>
            <a:spcAft>
              <a:spcPct val="15000"/>
            </a:spcAft>
            <a:buChar char="•"/>
          </a:pPr>
          <a:r>
            <a:rPr lang="en-US" sz="1700" kern="1200" dirty="0"/>
            <a:t>Access must be immediate (no embargo) to comply if rights are not retained</a:t>
          </a:r>
        </a:p>
        <a:p>
          <a:pPr marL="171450" lvl="1" indent="-171450" algn="l" defTabSz="755650">
            <a:lnSpc>
              <a:spcPct val="90000"/>
            </a:lnSpc>
            <a:spcBef>
              <a:spcPct val="0"/>
            </a:spcBef>
            <a:spcAft>
              <a:spcPct val="15000"/>
            </a:spcAft>
            <a:buChar char="•"/>
          </a:pPr>
          <a:r>
            <a:rPr lang="en-US" sz="1700" b="1" kern="1200" dirty="0"/>
            <a:t>Public access: </a:t>
          </a:r>
          <a:r>
            <a:rPr lang="en-US" sz="1700" b="0" kern="1200" dirty="0"/>
            <a:t>access method in which </a:t>
          </a:r>
          <a:r>
            <a:rPr lang="en-US" sz="1700" kern="1200" dirty="0"/>
            <a:t>research is made freely available to the public </a:t>
          </a:r>
        </a:p>
        <a:p>
          <a:pPr marL="342900" lvl="2" indent="-171450" algn="l" defTabSz="755650">
            <a:lnSpc>
              <a:spcPct val="90000"/>
            </a:lnSpc>
            <a:spcBef>
              <a:spcPct val="0"/>
            </a:spcBef>
            <a:spcAft>
              <a:spcPct val="15000"/>
            </a:spcAft>
            <a:buChar char="•"/>
          </a:pPr>
          <a:r>
            <a:rPr lang="en-US" sz="1700" kern="1200"/>
            <a:t>NIH ensures this by requiring all articles be deposited into PMC </a:t>
          </a:r>
        </a:p>
      </dsp:txBody>
      <dsp:txXfrm>
        <a:off x="0" y="323850"/>
        <a:ext cx="11530012" cy="1981350"/>
      </dsp:txXfrm>
    </dsp:sp>
    <dsp:sp modelId="{147EDB6C-D514-CA46-8E23-CD4A004F5210}">
      <dsp:nvSpPr>
        <dsp:cNvPr id="0" name=""/>
        <dsp:cNvSpPr/>
      </dsp:nvSpPr>
      <dsp:spPr>
        <a:xfrm>
          <a:off x="576500" y="48532"/>
          <a:ext cx="807100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65" tIns="0" rIns="305065" bIns="0" numCol="1" spcCol="1270" anchor="ctr" anchorCtr="0">
          <a:noAutofit/>
        </a:bodyPr>
        <a:lstStyle/>
        <a:p>
          <a:pPr marL="0" lvl="0" indent="0" algn="l" defTabSz="755650">
            <a:lnSpc>
              <a:spcPct val="90000"/>
            </a:lnSpc>
            <a:spcBef>
              <a:spcPct val="0"/>
            </a:spcBef>
            <a:spcAft>
              <a:spcPct val="35000"/>
            </a:spcAft>
            <a:buNone/>
          </a:pPr>
          <a:r>
            <a:rPr lang="en-US" sz="1700" kern="1200"/>
            <a:t>Open access vs public access​</a:t>
          </a:r>
        </a:p>
      </dsp:txBody>
      <dsp:txXfrm>
        <a:off x="600998" y="73030"/>
        <a:ext cx="8022012" cy="452844"/>
      </dsp:txXfrm>
    </dsp:sp>
    <dsp:sp modelId="{22FE3BE4-DA3F-8745-A77A-C3B249D249F2}">
      <dsp:nvSpPr>
        <dsp:cNvPr id="0" name=""/>
        <dsp:cNvSpPr/>
      </dsp:nvSpPr>
      <dsp:spPr>
        <a:xfrm>
          <a:off x="0" y="2623522"/>
          <a:ext cx="11530012" cy="1204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4857" tIns="354076" rIns="89485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Subscription AND open access option, must choose open access, OR must allow author to retain rights to self deposit</a:t>
          </a:r>
        </a:p>
        <a:p>
          <a:pPr marL="342900" lvl="2" indent="-171450" algn="l" defTabSz="755650">
            <a:lnSpc>
              <a:spcPct val="90000"/>
            </a:lnSpc>
            <a:spcBef>
              <a:spcPct val="0"/>
            </a:spcBef>
            <a:spcAft>
              <a:spcPct val="15000"/>
            </a:spcAft>
            <a:buChar char="•"/>
          </a:pPr>
          <a:r>
            <a:rPr lang="en-US" sz="1700" kern="1200" dirty="0"/>
            <a:t>Article processing charge (APC) generally required​​ for open access</a:t>
          </a:r>
        </a:p>
      </dsp:txBody>
      <dsp:txXfrm>
        <a:off x="0" y="2623522"/>
        <a:ext cx="11530012" cy="1204875"/>
      </dsp:txXfrm>
    </dsp:sp>
    <dsp:sp modelId="{42F8C90B-5190-494A-93F7-0572FEE751C8}">
      <dsp:nvSpPr>
        <dsp:cNvPr id="0" name=""/>
        <dsp:cNvSpPr/>
      </dsp:nvSpPr>
      <dsp:spPr>
        <a:xfrm>
          <a:off x="576500" y="2372602"/>
          <a:ext cx="807100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65" tIns="0" rIns="305065" bIns="0" numCol="1" spcCol="1270" anchor="ctr" anchorCtr="0">
          <a:noAutofit/>
        </a:bodyPr>
        <a:lstStyle/>
        <a:p>
          <a:pPr marL="0" lvl="0" indent="0" algn="l" defTabSz="755650">
            <a:lnSpc>
              <a:spcPct val="90000"/>
            </a:lnSpc>
            <a:spcBef>
              <a:spcPct val="0"/>
            </a:spcBef>
            <a:spcAft>
              <a:spcPct val="35000"/>
            </a:spcAft>
            <a:buNone/>
          </a:pPr>
          <a:r>
            <a:rPr lang="en-US" sz="1700" kern="1200"/>
            <a:t>Hybrid ​</a:t>
          </a:r>
        </a:p>
      </dsp:txBody>
      <dsp:txXfrm>
        <a:off x="600998" y="2397100"/>
        <a:ext cx="8022012" cy="452844"/>
      </dsp:txXfrm>
    </dsp:sp>
    <dsp:sp modelId="{145077F2-5D1A-1F41-B957-334DE7940D07}">
      <dsp:nvSpPr>
        <dsp:cNvPr id="0" name=""/>
        <dsp:cNvSpPr/>
      </dsp:nvSpPr>
      <dsp:spPr>
        <a:xfrm>
          <a:off x="0" y="4171117"/>
          <a:ext cx="11530012" cy="7095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4857" tIns="354076" rIns="89485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Agreement with the U library, APC​ covered</a:t>
          </a:r>
        </a:p>
      </dsp:txBody>
      <dsp:txXfrm>
        <a:off x="0" y="4171117"/>
        <a:ext cx="11530012" cy="709537"/>
      </dsp:txXfrm>
    </dsp:sp>
    <dsp:sp modelId="{E7E465D1-254D-E846-BEE1-3ED832E79526}">
      <dsp:nvSpPr>
        <dsp:cNvPr id="0" name=""/>
        <dsp:cNvSpPr/>
      </dsp:nvSpPr>
      <dsp:spPr>
        <a:xfrm>
          <a:off x="576500" y="3920197"/>
          <a:ext cx="807100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65" tIns="0" rIns="305065" bIns="0" numCol="1" spcCol="1270" anchor="ctr" anchorCtr="0">
          <a:noAutofit/>
        </a:bodyPr>
        <a:lstStyle/>
        <a:p>
          <a:pPr marL="0" lvl="0" indent="0" algn="l" defTabSz="755650">
            <a:lnSpc>
              <a:spcPct val="90000"/>
            </a:lnSpc>
            <a:spcBef>
              <a:spcPct val="0"/>
            </a:spcBef>
            <a:spcAft>
              <a:spcPct val="35000"/>
            </a:spcAft>
            <a:buNone/>
          </a:pPr>
          <a:r>
            <a:rPr lang="en-US" sz="1700" kern="1200"/>
            <a:t>UU funded journals​</a:t>
          </a:r>
        </a:p>
      </dsp:txBody>
      <dsp:txXfrm>
        <a:off x="600998" y="3944695"/>
        <a:ext cx="8022012"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18729-8D09-47C3-8576-5BC7C18706B5}">
      <dsp:nvSpPr>
        <dsp:cNvPr id="0" name=""/>
        <dsp:cNvSpPr/>
      </dsp:nvSpPr>
      <dsp:spPr>
        <a:xfrm>
          <a:off x="0" y="707092"/>
          <a:ext cx="5181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3489C-6EA2-4E36-817A-7ABEAF0E67D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76247-7A59-4E13-A0DA-624577BBC79D}">
      <dsp:nvSpPr>
        <dsp:cNvPr id="0" name=""/>
        <dsp:cNvSpPr/>
      </dsp:nvSpPr>
      <dsp:spPr>
        <a:xfrm>
          <a:off x="1507738" y="707092"/>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55650">
            <a:lnSpc>
              <a:spcPct val="100000"/>
            </a:lnSpc>
            <a:spcBef>
              <a:spcPct val="0"/>
            </a:spcBef>
            <a:spcAft>
              <a:spcPct val="35000"/>
            </a:spcAft>
            <a:buNone/>
          </a:pPr>
          <a:r>
            <a:rPr lang="en-US" sz="1700" kern="1200" dirty="0"/>
            <a:t>Any peer reviewed manuscripts accepted on/after July 1, 2025​ </a:t>
          </a:r>
        </a:p>
        <a:p>
          <a:pPr marL="0" lvl="0" indent="0" algn="l" defTabSz="755650">
            <a:lnSpc>
              <a:spcPct val="100000"/>
            </a:lnSpc>
            <a:spcBef>
              <a:spcPct val="0"/>
            </a:spcBef>
            <a:spcAft>
              <a:spcPct val="35000"/>
            </a:spcAft>
            <a:buNone/>
          </a:pPr>
          <a:r>
            <a:rPr lang="en-US" sz="1700" kern="1200" dirty="0"/>
            <a:t>- award open on/after July 1, 2025</a:t>
          </a:r>
        </a:p>
      </dsp:txBody>
      <dsp:txXfrm>
        <a:off x="1507738" y="707092"/>
        <a:ext cx="3673861" cy="1305401"/>
      </dsp:txXfrm>
    </dsp:sp>
    <dsp:sp modelId="{71E99EA9-81A5-431F-B18D-C84316C7BDB9}">
      <dsp:nvSpPr>
        <dsp:cNvPr id="0" name=""/>
        <dsp:cNvSpPr/>
      </dsp:nvSpPr>
      <dsp:spPr>
        <a:xfrm>
          <a:off x="0" y="2338844"/>
          <a:ext cx="5181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DB4F0-A576-4494-B606-561890CC8DA6}">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53E16-00B9-4E8F-893B-9640FF57257B}">
      <dsp:nvSpPr>
        <dsp:cNvPr id="0" name=""/>
        <dsp:cNvSpPr/>
      </dsp:nvSpPr>
      <dsp:spPr>
        <a:xfrm>
          <a:off x="1507738" y="2338844"/>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55650">
            <a:lnSpc>
              <a:spcPct val="100000"/>
            </a:lnSpc>
            <a:spcBef>
              <a:spcPct val="0"/>
            </a:spcBef>
            <a:spcAft>
              <a:spcPct val="35000"/>
            </a:spcAft>
            <a:buNone/>
          </a:pPr>
          <a:r>
            <a:rPr lang="en-US" sz="1700" kern="1200" dirty="0"/>
            <a:t>If these terms don't apply adhere to the 2008 policy (12-month embargo)</a:t>
          </a:r>
        </a:p>
      </dsp:txBody>
      <dsp:txXfrm>
        <a:off x="1507738" y="2338844"/>
        <a:ext cx="3673861"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01AD0-5DC5-1444-A16B-089C41B41B37}">
      <dsp:nvSpPr>
        <dsp:cNvPr id="0" name=""/>
        <dsp:cNvSpPr/>
      </dsp:nvSpPr>
      <dsp:spPr>
        <a:xfrm>
          <a:off x="0" y="36353"/>
          <a:ext cx="10515600"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Proving compliance</a:t>
          </a:r>
        </a:p>
      </dsp:txBody>
      <dsp:txXfrm>
        <a:off x="28557" y="64910"/>
        <a:ext cx="10458486" cy="527886"/>
      </dsp:txXfrm>
    </dsp:sp>
    <dsp:sp modelId="{7C85FA71-2FA0-D245-9E32-0F9AECFB9494}">
      <dsp:nvSpPr>
        <dsp:cNvPr id="0" name=""/>
        <dsp:cNvSpPr/>
      </dsp:nvSpPr>
      <dsp:spPr>
        <a:xfrm>
          <a:off x="0" y="621353"/>
          <a:ext cx="1051560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PMCID with an “available by” date around the official date of publication is proof of compliance, add to citation once received</a:t>
          </a:r>
        </a:p>
        <a:p>
          <a:pPr marL="457200" lvl="2" indent="-228600" algn="l" defTabSz="889000">
            <a:lnSpc>
              <a:spcPct val="90000"/>
            </a:lnSpc>
            <a:spcBef>
              <a:spcPct val="0"/>
            </a:spcBef>
            <a:spcAft>
              <a:spcPct val="20000"/>
            </a:spcAft>
            <a:buChar char="•"/>
          </a:pPr>
          <a:r>
            <a:rPr lang="en-US" sz="2000" kern="1200" dirty="0"/>
            <a:t>May use NIHMSID in lieu of PMCID for up to 3 months</a:t>
          </a:r>
        </a:p>
        <a:p>
          <a:pPr marL="457200" lvl="2" indent="-228600" algn="l" defTabSz="889000">
            <a:lnSpc>
              <a:spcPct val="90000"/>
            </a:lnSpc>
            <a:spcBef>
              <a:spcPct val="0"/>
            </a:spcBef>
            <a:spcAft>
              <a:spcPct val="20000"/>
            </a:spcAft>
            <a:buChar char="•"/>
          </a:pPr>
          <a:r>
            <a:rPr lang="en-US" sz="2000" b="1" kern="1200" dirty="0"/>
            <a:t>PMID is not the same as PMCID</a:t>
          </a:r>
        </a:p>
      </dsp:txBody>
      <dsp:txXfrm>
        <a:off x="0" y="621353"/>
        <a:ext cx="10515600" cy="1242000"/>
      </dsp:txXfrm>
    </dsp:sp>
    <dsp:sp modelId="{143A1043-537E-A547-916A-2A8794FA3FDF}">
      <dsp:nvSpPr>
        <dsp:cNvPr id="0" name=""/>
        <dsp:cNvSpPr/>
      </dsp:nvSpPr>
      <dsp:spPr>
        <a:xfrm>
          <a:off x="0" y="1863353"/>
          <a:ext cx="10515600"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Compliant citations </a:t>
          </a:r>
        </a:p>
      </dsp:txBody>
      <dsp:txXfrm>
        <a:off x="28557" y="1891910"/>
        <a:ext cx="10458486" cy="527886"/>
      </dsp:txXfrm>
    </dsp:sp>
    <dsp:sp modelId="{DBB69AD6-C0A5-6C47-ADEB-E1A209E04D75}">
      <dsp:nvSpPr>
        <dsp:cNvPr id="0" name=""/>
        <dsp:cNvSpPr/>
      </dsp:nvSpPr>
      <dsp:spPr>
        <a:xfrm>
          <a:off x="0" y="2448353"/>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Use </a:t>
          </a:r>
          <a:r>
            <a:rPr lang="en-US" sz="2000" kern="1200" dirty="0" err="1"/>
            <a:t>MyBibliography</a:t>
          </a:r>
          <a:r>
            <a:rPr lang="en-US" sz="2000" kern="1200" dirty="0"/>
            <a:t> to check and update citation compliance</a:t>
          </a:r>
        </a:p>
      </dsp:txBody>
      <dsp:txXfrm>
        <a:off x="0" y="2448353"/>
        <a:ext cx="10515600" cy="414000"/>
      </dsp:txXfrm>
    </dsp:sp>
    <dsp:sp modelId="{5F4B3A5D-B5AD-E24D-9D66-1295A77D89CE}">
      <dsp:nvSpPr>
        <dsp:cNvPr id="0" name=""/>
        <dsp:cNvSpPr/>
      </dsp:nvSpPr>
      <dsp:spPr>
        <a:xfrm>
          <a:off x="0" y="2862353"/>
          <a:ext cx="10515600"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Reference of all applicable NIH awards</a:t>
          </a:r>
        </a:p>
      </dsp:txBody>
      <dsp:txXfrm>
        <a:off x="28557" y="2890910"/>
        <a:ext cx="10458486" cy="527886"/>
      </dsp:txXfrm>
    </dsp:sp>
    <dsp:sp modelId="{16C7D52C-7D26-2648-8429-9F9E6C66C944}">
      <dsp:nvSpPr>
        <dsp:cNvPr id="0" name=""/>
        <dsp:cNvSpPr/>
      </dsp:nvSpPr>
      <dsp:spPr>
        <a:xfrm>
          <a:off x="0" y="3447353"/>
          <a:ext cx="10515600"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Reference awards in citation</a:t>
          </a:r>
        </a:p>
        <a:p>
          <a:pPr marL="457200" lvl="2" indent="-228600" algn="l" defTabSz="889000">
            <a:lnSpc>
              <a:spcPct val="90000"/>
            </a:lnSpc>
            <a:spcBef>
              <a:spcPct val="0"/>
            </a:spcBef>
            <a:spcAft>
              <a:spcPct val="20000"/>
            </a:spcAft>
            <a:buChar char="•"/>
          </a:pPr>
          <a:r>
            <a:rPr lang="en-US" sz="2000" kern="1200" dirty="0"/>
            <a:t>Ensure any awards from NIH funded departmental resources are referenced</a:t>
          </a:r>
        </a:p>
        <a:p>
          <a:pPr marL="685800" lvl="3" indent="-228600" algn="l" defTabSz="889000">
            <a:lnSpc>
              <a:spcPct val="90000"/>
            </a:lnSpc>
            <a:spcBef>
              <a:spcPct val="0"/>
            </a:spcBef>
            <a:spcAft>
              <a:spcPct val="20000"/>
            </a:spcAft>
            <a:buChar char="•"/>
          </a:pPr>
          <a:r>
            <a:rPr lang="en-US" sz="2000" kern="1200" dirty="0"/>
            <a:t>I.E. if you used CTSI (NIH funded) resources, then cite the specific CTSI award</a:t>
          </a:r>
        </a:p>
      </dsp:txBody>
      <dsp:txXfrm>
        <a:off x="0" y="3447353"/>
        <a:ext cx="10515600" cy="983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15EF6-5A91-4739-8927-EC2AAD3235F6}">
      <dsp:nvSpPr>
        <dsp:cNvPr id="0" name=""/>
        <dsp:cNvSpPr/>
      </dsp:nvSpPr>
      <dsp:spPr>
        <a:xfrm>
          <a:off x="0" y="3177"/>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968C8-BF80-4DF9-8B44-B69D8287A635}">
      <dsp:nvSpPr>
        <dsp:cNvPr id="0" name=""/>
        <dsp:cNvSpPr/>
      </dsp:nvSpPr>
      <dsp:spPr>
        <a:xfrm>
          <a:off x="204733" y="155458"/>
          <a:ext cx="372241" cy="372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8243D-662E-4A0A-8CCE-3230A5A228D8}">
      <dsp:nvSpPr>
        <dsp:cNvPr id="0" name=""/>
        <dsp:cNvSpPr/>
      </dsp:nvSpPr>
      <dsp:spPr>
        <a:xfrm>
          <a:off x="781707" y="3177"/>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44550">
            <a:lnSpc>
              <a:spcPct val="100000"/>
            </a:lnSpc>
            <a:spcBef>
              <a:spcPct val="0"/>
            </a:spcBef>
            <a:spcAft>
              <a:spcPct val="35000"/>
            </a:spcAft>
            <a:buNone/>
          </a:pPr>
          <a:r>
            <a:rPr lang="en-US" sz="1900" kern="1200" dirty="0"/>
            <a:t>Compliance Specialist: </a:t>
          </a:r>
          <a:r>
            <a:rPr lang="en-US" sz="1900" kern="1200" dirty="0">
              <a:hlinkClick xmlns:r="http://schemas.openxmlformats.org/officeDocument/2006/relationships" r:id="rId3"/>
            </a:rPr>
            <a:t>publicaccess@utah.edu</a:t>
          </a:r>
          <a:endParaRPr lang="en-US" sz="1900" kern="1200" dirty="0"/>
        </a:p>
      </dsp:txBody>
      <dsp:txXfrm>
        <a:off x="781707" y="3177"/>
        <a:ext cx="9733892" cy="676803"/>
      </dsp:txXfrm>
    </dsp:sp>
    <dsp:sp modelId="{3C1117A9-C423-41C4-B551-85351D6A1CD8}">
      <dsp:nvSpPr>
        <dsp:cNvPr id="0" name=""/>
        <dsp:cNvSpPr/>
      </dsp:nvSpPr>
      <dsp:spPr>
        <a:xfrm>
          <a:off x="0" y="849181"/>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9D172-71E1-49B3-A13F-9C12FA385477}">
      <dsp:nvSpPr>
        <dsp:cNvPr id="0" name=""/>
        <dsp:cNvSpPr/>
      </dsp:nvSpPr>
      <dsp:spPr>
        <a:xfrm>
          <a:off x="204733" y="1001462"/>
          <a:ext cx="372241" cy="37224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CA008-9558-4700-9B90-FC33E91B806F}">
      <dsp:nvSpPr>
        <dsp:cNvPr id="0" name=""/>
        <dsp:cNvSpPr/>
      </dsp:nvSpPr>
      <dsp:spPr>
        <a:xfrm>
          <a:off x="781707" y="849181"/>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44550">
            <a:lnSpc>
              <a:spcPct val="100000"/>
            </a:lnSpc>
            <a:spcBef>
              <a:spcPct val="0"/>
            </a:spcBef>
            <a:spcAft>
              <a:spcPct val="35000"/>
            </a:spcAft>
            <a:buNone/>
          </a:pPr>
          <a:r>
            <a:rPr lang="en-US" sz="1900" kern="1200" dirty="0"/>
            <a:t>Library: </a:t>
          </a:r>
          <a:r>
            <a:rPr lang="en-US" sz="1900" u="sng" kern="1200" dirty="0">
              <a:hlinkClick xmlns:r="http://schemas.openxmlformats.org/officeDocument/2006/relationships" r:id="rId6"/>
            </a:rPr>
            <a:t>openaccess@lists.utah.edu</a:t>
          </a:r>
          <a:endParaRPr lang="en-US" sz="1900" kern="1200" dirty="0"/>
        </a:p>
      </dsp:txBody>
      <dsp:txXfrm>
        <a:off x="781707" y="849181"/>
        <a:ext cx="9733892" cy="676803"/>
      </dsp:txXfrm>
    </dsp:sp>
    <dsp:sp modelId="{EA8880FB-33C2-466F-A030-A9CE55EB2BCC}">
      <dsp:nvSpPr>
        <dsp:cNvPr id="0" name=""/>
        <dsp:cNvSpPr/>
      </dsp:nvSpPr>
      <dsp:spPr>
        <a:xfrm>
          <a:off x="0" y="1695185"/>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DAFB1-DA3B-4B72-B599-936C56C83FA5}">
      <dsp:nvSpPr>
        <dsp:cNvPr id="0" name=""/>
        <dsp:cNvSpPr/>
      </dsp:nvSpPr>
      <dsp:spPr>
        <a:xfrm>
          <a:off x="204733" y="1847466"/>
          <a:ext cx="372241" cy="3722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B7CEE-1C13-442E-A882-6F7BB68004F4}">
      <dsp:nvSpPr>
        <dsp:cNvPr id="0" name=""/>
        <dsp:cNvSpPr/>
      </dsp:nvSpPr>
      <dsp:spPr>
        <a:xfrm>
          <a:off x="781707" y="1695185"/>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44550">
            <a:lnSpc>
              <a:spcPct val="100000"/>
            </a:lnSpc>
            <a:spcBef>
              <a:spcPct val="0"/>
            </a:spcBef>
            <a:spcAft>
              <a:spcPct val="35000"/>
            </a:spcAft>
            <a:buNone/>
          </a:pPr>
          <a:r>
            <a:rPr lang="en-US" sz="1900" kern="1200"/>
            <a:t>OSP: </a:t>
          </a:r>
          <a:r>
            <a:rPr lang="en-US" sz="1900" kern="1200">
              <a:hlinkClick xmlns:r="http://schemas.openxmlformats.org/officeDocument/2006/relationships" r:id="rId9"/>
            </a:rPr>
            <a:t>ospawards@osp.utah.edu</a:t>
          </a:r>
          <a:endParaRPr lang="en-US" sz="1900" kern="1200"/>
        </a:p>
      </dsp:txBody>
      <dsp:txXfrm>
        <a:off x="781707" y="1695185"/>
        <a:ext cx="9733892" cy="676803"/>
      </dsp:txXfrm>
    </dsp:sp>
    <dsp:sp modelId="{26EB1233-BC23-4CA1-9B8B-AA7FCAC4617C}">
      <dsp:nvSpPr>
        <dsp:cNvPr id="0" name=""/>
        <dsp:cNvSpPr/>
      </dsp:nvSpPr>
      <dsp:spPr>
        <a:xfrm>
          <a:off x="0" y="2541190"/>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3D080-27D2-4ACB-8C1C-F7D3796921D4}">
      <dsp:nvSpPr>
        <dsp:cNvPr id="0" name=""/>
        <dsp:cNvSpPr/>
      </dsp:nvSpPr>
      <dsp:spPr>
        <a:xfrm>
          <a:off x="204733" y="2693470"/>
          <a:ext cx="372241" cy="372241"/>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9197F-1FB5-4714-9013-0D5635CE815F}">
      <dsp:nvSpPr>
        <dsp:cNvPr id="0" name=""/>
        <dsp:cNvSpPr/>
      </dsp:nvSpPr>
      <dsp:spPr>
        <a:xfrm>
          <a:off x="781707" y="2541190"/>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44550">
            <a:lnSpc>
              <a:spcPct val="100000"/>
            </a:lnSpc>
            <a:spcBef>
              <a:spcPct val="0"/>
            </a:spcBef>
            <a:spcAft>
              <a:spcPct val="35000"/>
            </a:spcAft>
            <a:buNone/>
          </a:pPr>
          <a:r>
            <a:rPr lang="en-US" sz="1900" kern="1200" dirty="0"/>
            <a:t>Grants &amp; Contracts: </a:t>
          </a:r>
          <a:r>
            <a:rPr lang="en-US" sz="1900" u="sng" kern="1200" dirty="0">
              <a:hlinkClick xmlns:r="http://schemas.openxmlformats.org/officeDocument/2006/relationships" r:id="rId12"/>
            </a:rPr>
            <a:t>gcahelp@utah.edu </a:t>
          </a:r>
          <a:endParaRPr lang="en-US" sz="1900" kern="1200" dirty="0"/>
        </a:p>
      </dsp:txBody>
      <dsp:txXfrm>
        <a:off x="781707" y="2541190"/>
        <a:ext cx="9733892" cy="676803"/>
      </dsp:txXfrm>
    </dsp:sp>
    <dsp:sp modelId="{1A2873F8-F556-486A-9757-5FFD2BAF4281}">
      <dsp:nvSpPr>
        <dsp:cNvPr id="0" name=""/>
        <dsp:cNvSpPr/>
      </dsp:nvSpPr>
      <dsp:spPr>
        <a:xfrm>
          <a:off x="0" y="3387194"/>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1F8D4-E3F4-4E0D-8EAE-D265A10FC730}">
      <dsp:nvSpPr>
        <dsp:cNvPr id="0" name=""/>
        <dsp:cNvSpPr/>
      </dsp:nvSpPr>
      <dsp:spPr>
        <a:xfrm>
          <a:off x="204733" y="3539474"/>
          <a:ext cx="372241" cy="37224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40A45-7134-425B-B3CD-A3766C3EC88E}">
      <dsp:nvSpPr>
        <dsp:cNvPr id="0" name=""/>
        <dsp:cNvSpPr/>
      </dsp:nvSpPr>
      <dsp:spPr>
        <a:xfrm>
          <a:off x="781707" y="3387194"/>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44550">
            <a:lnSpc>
              <a:spcPct val="100000"/>
            </a:lnSpc>
            <a:spcBef>
              <a:spcPct val="0"/>
            </a:spcBef>
            <a:spcAft>
              <a:spcPct val="35000"/>
            </a:spcAft>
            <a:buNone/>
          </a:pPr>
          <a:r>
            <a:rPr lang="en-US" sz="1900" kern="1200" dirty="0"/>
            <a:t>NIH Public Access Help Desk: </a:t>
          </a:r>
          <a:r>
            <a:rPr lang="en-US" sz="1900" kern="1200" dirty="0">
              <a:hlinkClick xmlns:r="http://schemas.openxmlformats.org/officeDocument/2006/relationships" r:id="rId15"/>
            </a:rPr>
            <a:t>publicaccess@nih.gov</a:t>
          </a:r>
          <a:endParaRPr lang="en-US" sz="1900" kern="1200" dirty="0"/>
        </a:p>
      </dsp:txBody>
      <dsp:txXfrm>
        <a:off x="781707" y="3387194"/>
        <a:ext cx="9733892" cy="67680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0C336-6C42-5D43-8205-B873E736AF69}"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F1463-F400-2C4E-9922-B2B94DAA545A}" type="slidenum">
              <a:rPr lang="en-US" smtClean="0"/>
              <a:t>‹#›</a:t>
            </a:fld>
            <a:endParaRPr lang="en-US"/>
          </a:p>
        </p:txBody>
      </p:sp>
    </p:spTree>
    <p:extLst>
      <p:ext uri="{BB962C8B-B14F-4D97-AF65-F5344CB8AC3E}">
        <p14:creationId xmlns:p14="http://schemas.microsoft.com/office/powerpoint/2010/main" val="2165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ants.nih.gov/grants/guide/notice-files/NOT-OD-25-047.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grants.nih.gov/faqs#/" TargetMode="External"/><Relationship Id="rId5" Type="http://schemas.openxmlformats.org/officeDocument/2006/relationships/hyperlink" Target="https://grants.nih.gov/grants/policy/nihgps/nihgps.pdf" TargetMode="External"/><Relationship Id="rId4" Type="http://schemas.openxmlformats.org/officeDocument/2006/relationships/hyperlink" Target="https://grants.nih.gov/grants/guide/notice-files/NOT-OD-25-049.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mpusguides.lib.utah.edu/researchers/uu-oa-publish"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pmc.ncbi.nlm.nih.gov/about/selectivedeposit" TargetMode="External"/><Relationship Id="rId5" Type="http://schemas.openxmlformats.org/officeDocument/2006/relationships/hyperlink" Target="https://pmc.ncbi.nlm.nih.gov/journals/" TargetMode="External"/><Relationship Id="rId4" Type="http://schemas.openxmlformats.org/officeDocument/2006/relationships/hyperlink" Target="https://campusguides.lib.utah.edu/agreement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books/NBK53595/"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pmc.ncbi.nlm.nih.gov/about/intro/" TargetMode="External"/><Relationship Id="rId5" Type="http://schemas.openxmlformats.org/officeDocument/2006/relationships/hyperlink" Target="https://www.nihms.nih.gov/help/tutorials/" TargetMode="External"/><Relationship Id="rId4" Type="http://schemas.openxmlformats.org/officeDocument/2006/relationships/hyperlink" Target="https://www.nihms.nih.gov/about/overview/"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mc.ncbi.nlm.nih.gov/"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ihms.nih.gov/login/?next=/submission/" TargetMode="External"/><Relationship Id="rId5" Type="http://schemas.openxmlformats.org/officeDocument/2006/relationships/hyperlink" Target="https://public.era.nih.gov/commonsplus/public/login.era?TARGET=https%3A%2F%2Fpublic.era.nih.gov%3A443%2Fcommonsplus%2F" TargetMode="External"/><Relationship Id="rId4" Type="http://schemas.openxmlformats.org/officeDocument/2006/relationships/hyperlink" Target="https://www.ncbi.nlm.nih.gov/myncbi/collections/mybibliograph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ants.nih.gov/grants/guide/notice-files/NOT-OD-25-049.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1</a:t>
            </a:fld>
            <a:endParaRPr lang="en-US"/>
          </a:p>
        </p:txBody>
      </p:sp>
    </p:spTree>
    <p:extLst>
      <p:ext uri="{BB962C8B-B14F-4D97-AF65-F5344CB8AC3E}">
        <p14:creationId xmlns:p14="http://schemas.microsoft.com/office/powerpoint/2010/main" val="3659610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When it comes to picking a publisher there are a few terms I’d like to review.</a:t>
            </a:r>
          </a:p>
          <a:p>
            <a:pPr fontAlgn="base"/>
            <a:endParaRPr lang="en-US" dirty="0"/>
          </a:p>
          <a:p>
            <a:pPr fontAlgn="base"/>
            <a:r>
              <a:rPr lang="en-US" dirty="0"/>
              <a:t>First is open access vs public access​, open access does NOT equal public access</a:t>
            </a:r>
          </a:p>
          <a:p>
            <a:pPr fontAlgn="base"/>
            <a:endParaRPr lang="en-US" dirty="0"/>
          </a:p>
          <a:p>
            <a:pPr lvl="0"/>
            <a:r>
              <a:rPr lang="en-US" dirty="0"/>
              <a:t>Open access is a publishing method that makes article freely available on the publisher's website</a:t>
            </a:r>
          </a:p>
          <a:p>
            <a:pPr lvl="0" fontAlgn="base"/>
            <a:r>
              <a:rPr lang="en-US" dirty="0"/>
              <a:t>	Generally needed to comply with the policy unless the author is permitted rights to self deposit</a:t>
            </a:r>
          </a:p>
          <a:p>
            <a:pPr lvl="0" fontAlgn="base"/>
            <a:r>
              <a:rPr lang="en-US" dirty="0"/>
              <a:t>	Access must be immediate to comply if rights are not otherwise retained.</a:t>
            </a:r>
          </a:p>
          <a:p>
            <a:pPr lvl="0" fontAlgn="base"/>
            <a:r>
              <a:rPr lang="en-US" dirty="0"/>
              <a:t>	</a:t>
            </a:r>
          </a:p>
          <a:p>
            <a:pPr lvl="0" fontAlgn="base"/>
            <a:r>
              <a:rPr lang="en-US" dirty="0"/>
              <a:t>Public access is an access method in which research is made freely available to the public. NIH ensures this for their funded research by requiring all articles to be deposited and made freely available on PMC</a:t>
            </a:r>
          </a:p>
          <a:p>
            <a:pPr lvl="0" fontAlgn="base"/>
            <a:endParaRPr lang="en-US" dirty="0"/>
          </a:p>
          <a:p>
            <a:pPr fontAlgn="base"/>
            <a:r>
              <a:rPr lang="en-US" dirty="0"/>
              <a:t>A Hybrid ​option offers both a subscription and open access option.</a:t>
            </a:r>
          </a:p>
          <a:p>
            <a:pPr lvl="1" fontAlgn="base"/>
            <a:r>
              <a:rPr lang="en-US" dirty="0"/>
              <a:t>Usually, must choose the open access​ option to comply or you must be allowed to retain rights to self deposit</a:t>
            </a:r>
          </a:p>
          <a:p>
            <a:pPr lvl="1" fontAlgn="base"/>
            <a:r>
              <a:rPr lang="en-US" dirty="0"/>
              <a:t>Article processing charge is typically required for the open access option</a:t>
            </a:r>
          </a:p>
          <a:p>
            <a:pPr lvl="2" fontAlgn="base"/>
            <a:endParaRPr lang="en-US" dirty="0"/>
          </a:p>
          <a:p>
            <a:pPr fontAlgn="base"/>
            <a:r>
              <a:rPr lang="en-US" dirty="0"/>
              <a:t>The university of Utah has funded journals in which they have an agreement with the Marriott Library where the APC is covered if you choose to publish with that specific journal. A link to a list of publishers that have agreements with the library and other publishing resources will be made available at the end of this presentation as well as on our new University Public Access website. But, please note these agreements are always subject to change.</a:t>
            </a:r>
          </a:p>
          <a:p>
            <a:pPr lvl="1" fontAlgn="base"/>
            <a:endParaRPr lang="en-US" dirty="0"/>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10</a:t>
            </a:fld>
            <a:endParaRPr lang="en-US"/>
          </a:p>
        </p:txBody>
      </p:sp>
    </p:spTree>
    <p:extLst>
      <p:ext uri="{BB962C8B-B14F-4D97-AF65-F5344CB8AC3E}">
        <p14:creationId xmlns:p14="http://schemas.microsoft.com/office/powerpoint/2010/main" val="162672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from the Eccles Library highlights the details of different submission methods and how they work. We will not go into to detail on this today, but it is available here for future reference and additional information can be found on our new University Public Access website in which the URL will be provided at the end of this presentation.</a:t>
            </a:r>
          </a:p>
        </p:txBody>
      </p:sp>
      <p:sp>
        <p:nvSpPr>
          <p:cNvPr id="4" name="Slide Number Placeholder 3"/>
          <p:cNvSpPr>
            <a:spLocks noGrp="1"/>
          </p:cNvSpPr>
          <p:nvPr>
            <p:ph type="sldNum" sz="quarter" idx="5"/>
          </p:nvPr>
        </p:nvSpPr>
        <p:spPr/>
        <p:txBody>
          <a:bodyPr/>
          <a:lstStyle/>
          <a:p>
            <a:fld id="{0B6F1463-F400-2C4E-9922-B2B94DAA545A}" type="slidenum">
              <a:rPr lang="en-US" smtClean="0"/>
              <a:t>11</a:t>
            </a:fld>
            <a:endParaRPr lang="en-US"/>
          </a:p>
        </p:txBody>
      </p:sp>
    </p:spTree>
    <p:extLst>
      <p:ext uri="{BB962C8B-B14F-4D97-AF65-F5344CB8AC3E}">
        <p14:creationId xmlns:p14="http://schemas.microsoft.com/office/powerpoint/2010/main" val="8528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image highlights the 6 step NIHMS submission process, I will not go into detail but wanted to ensure it was available for quick reference as well. additional information can be found on our new University Public Access website.</a:t>
            </a:r>
          </a:p>
        </p:txBody>
      </p:sp>
      <p:sp>
        <p:nvSpPr>
          <p:cNvPr id="4" name="Slide Number Placeholder 3"/>
          <p:cNvSpPr>
            <a:spLocks noGrp="1"/>
          </p:cNvSpPr>
          <p:nvPr>
            <p:ph type="sldNum" sz="quarter" idx="5"/>
          </p:nvPr>
        </p:nvSpPr>
        <p:spPr/>
        <p:txBody>
          <a:bodyPr/>
          <a:lstStyle/>
          <a:p>
            <a:fld id="{0B6F1463-F400-2C4E-9922-B2B94DAA545A}" type="slidenum">
              <a:rPr lang="en-US" smtClean="0"/>
              <a:t>12</a:t>
            </a:fld>
            <a:endParaRPr lang="en-US"/>
          </a:p>
        </p:txBody>
      </p:sp>
    </p:spTree>
    <p:extLst>
      <p:ext uri="{BB962C8B-B14F-4D97-AF65-F5344CB8AC3E}">
        <p14:creationId xmlns:p14="http://schemas.microsoft.com/office/powerpoint/2010/main" val="176441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Policy applies to any peer reviewed manuscripts accepted on/after July 1, 2025​ with an award considered open on/after July 1, 2025.</a:t>
            </a:r>
          </a:p>
          <a:p>
            <a:pPr fontAlgn="base"/>
            <a:r>
              <a:rPr lang="en-US" dirty="0"/>
              <a:t>	</a:t>
            </a:r>
          </a:p>
          <a:p>
            <a:pPr fontAlgn="base"/>
            <a:r>
              <a:rPr lang="en-US" dirty="0"/>
              <a:t>If these terms don't apply to you then you can adhere to the 2008 policy which allots a 12-month embargo for public access, however now that it has been several months since the policy went into effect you should plan on most likely needing to comply with the 2024 policy.</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13</a:t>
            </a:fld>
            <a:endParaRPr lang="en-US"/>
          </a:p>
        </p:txBody>
      </p:sp>
    </p:spTree>
    <p:extLst>
      <p:ext uri="{BB962C8B-B14F-4D97-AF65-F5344CB8AC3E}">
        <p14:creationId xmlns:p14="http://schemas.microsoft.com/office/powerpoint/2010/main" val="366806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proving compliance</a:t>
            </a:r>
          </a:p>
          <a:p>
            <a:pPr lvl="1"/>
            <a:r>
              <a:rPr lang="en-US" dirty="0"/>
              <a:t>Your PMCID is proof of compliance, ensure this is added to your citation once received. The PMCID "available by" date should be around the same time as the "publishing date", having a PMCID on its own does not necessarily mean you are compliant.</a:t>
            </a:r>
          </a:p>
          <a:p>
            <a:pPr lvl="1"/>
            <a:endParaRPr lang="en-US" dirty="0"/>
          </a:p>
          <a:p>
            <a:pPr lvl="2"/>
            <a:r>
              <a:rPr lang="en-US" dirty="0"/>
              <a:t>When you start the submission process, you'll receive a NIHMSID which can be use in lieu of PMCID for up to 3 months while waiting for the PMCID to be received</a:t>
            </a:r>
          </a:p>
          <a:p>
            <a:pPr lvl="2"/>
            <a:endParaRPr lang="en-US" dirty="0"/>
          </a:p>
          <a:p>
            <a:pPr lvl="2"/>
            <a:r>
              <a:rPr lang="en-US" dirty="0"/>
              <a:t>I do want to emphasize that a PMID (PubMed ID) is not the same as a PMCID (PubMed Central ID) as they are two different systems.</a:t>
            </a:r>
          </a:p>
          <a:p>
            <a:pPr lvl="2"/>
            <a:endParaRPr lang="en-US" dirty="0"/>
          </a:p>
          <a:p>
            <a:pPr lvl="0"/>
            <a:r>
              <a:rPr lang="en-US" dirty="0"/>
              <a:t>Next ensure citations are compliant by using My Bibliography to check and update citation compliance</a:t>
            </a:r>
          </a:p>
          <a:p>
            <a:pPr lvl="0"/>
            <a:endParaRPr lang="en-US" dirty="0"/>
          </a:p>
          <a:p>
            <a:pPr lvl="0"/>
            <a:r>
              <a:rPr lang="en-US" dirty="0"/>
              <a:t>And then be sure to reference all applicable NIH awards in your citation</a:t>
            </a:r>
          </a:p>
          <a:p>
            <a:pPr lvl="0"/>
            <a:r>
              <a:rPr lang="en-US" dirty="0"/>
              <a:t>	And if you’ve used any NIH funded departmental resources such as CTSI then be sure to associate that specific CTSI award in your citation</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14</a:t>
            </a:fld>
            <a:endParaRPr lang="en-US"/>
          </a:p>
        </p:txBody>
      </p:sp>
    </p:spTree>
    <p:extLst>
      <p:ext uri="{BB962C8B-B14F-4D97-AF65-F5344CB8AC3E}">
        <p14:creationId xmlns:p14="http://schemas.microsoft.com/office/powerpoint/2010/main" val="244049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non-compliant article. As you can see circled in red the available in PMC date is months after the published in final edited form date.</a:t>
            </a:r>
          </a:p>
          <a:p>
            <a:endParaRPr lang="en-US" dirty="0"/>
          </a:p>
          <a:p>
            <a:r>
              <a:rPr lang="en-US" dirty="0"/>
              <a:t>Even though the article does have a PMCID showing that it has been deposited into pub med central it is still not considered compliant because it was not available by the official date of publication.</a:t>
            </a:r>
          </a:p>
        </p:txBody>
      </p:sp>
      <p:sp>
        <p:nvSpPr>
          <p:cNvPr id="4" name="Slide Number Placeholder 3"/>
          <p:cNvSpPr>
            <a:spLocks noGrp="1"/>
          </p:cNvSpPr>
          <p:nvPr>
            <p:ph type="sldNum" sz="quarter" idx="5"/>
          </p:nvPr>
        </p:nvSpPr>
        <p:spPr/>
        <p:txBody>
          <a:bodyPr/>
          <a:lstStyle/>
          <a:p>
            <a:fld id="{0B6F1463-F400-2C4E-9922-B2B94DAA545A}" type="slidenum">
              <a:rPr lang="en-US" smtClean="0"/>
              <a:t>15</a:t>
            </a:fld>
            <a:endParaRPr lang="en-US"/>
          </a:p>
        </p:txBody>
      </p:sp>
    </p:spTree>
    <p:extLst>
      <p:ext uri="{BB962C8B-B14F-4D97-AF65-F5344CB8AC3E}">
        <p14:creationId xmlns:p14="http://schemas.microsoft.com/office/powerpoint/2010/main" val="341534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a compliant article. As you can see circled in red the available in PMC date is around the same times as the published in final edited form date making it compliant.</a:t>
            </a:r>
          </a:p>
          <a:p>
            <a:endParaRPr lang="en-US" dirty="0"/>
          </a:p>
          <a:p>
            <a:r>
              <a:rPr lang="en-US" dirty="0"/>
              <a:t>Again as a reminder, a PMID is not the same as a PMCID which is why both are present on this citation.</a:t>
            </a:r>
          </a:p>
        </p:txBody>
      </p:sp>
      <p:sp>
        <p:nvSpPr>
          <p:cNvPr id="4" name="Slide Number Placeholder 3"/>
          <p:cNvSpPr>
            <a:spLocks noGrp="1"/>
          </p:cNvSpPr>
          <p:nvPr>
            <p:ph type="sldNum" sz="quarter" idx="5"/>
          </p:nvPr>
        </p:nvSpPr>
        <p:spPr/>
        <p:txBody>
          <a:bodyPr/>
          <a:lstStyle/>
          <a:p>
            <a:fld id="{0B6F1463-F400-2C4E-9922-B2B94DAA545A}" type="slidenum">
              <a:rPr lang="en-US" smtClean="0"/>
              <a:t>16</a:t>
            </a:fld>
            <a:endParaRPr lang="en-US"/>
          </a:p>
        </p:txBody>
      </p:sp>
    </p:spTree>
    <p:extLst>
      <p:ext uri="{BB962C8B-B14F-4D97-AF65-F5344CB8AC3E}">
        <p14:creationId xmlns:p14="http://schemas.microsoft.com/office/powerpoint/2010/main" val="163960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emphasize that things are changing quickly! For the most current information refer to the NIH FAQs page. University websites will be updated as quickly as possible but brief delays may occur.</a:t>
            </a:r>
          </a:p>
        </p:txBody>
      </p:sp>
      <p:sp>
        <p:nvSpPr>
          <p:cNvPr id="4" name="Slide Number Placeholder 3"/>
          <p:cNvSpPr>
            <a:spLocks noGrp="1"/>
          </p:cNvSpPr>
          <p:nvPr>
            <p:ph type="sldNum" sz="quarter" idx="5"/>
          </p:nvPr>
        </p:nvSpPr>
        <p:spPr/>
        <p:txBody>
          <a:bodyPr/>
          <a:lstStyle/>
          <a:p>
            <a:fld id="{0B6F1463-F400-2C4E-9922-B2B94DAA545A}" type="slidenum">
              <a:rPr lang="en-US" smtClean="0"/>
              <a:t>17</a:t>
            </a:fld>
            <a:endParaRPr lang="en-US"/>
          </a:p>
        </p:txBody>
      </p:sp>
    </p:spTree>
    <p:extLst>
      <p:ext uri="{BB962C8B-B14F-4D97-AF65-F5344CB8AC3E}">
        <p14:creationId xmlns:p14="http://schemas.microsoft.com/office/powerpoint/2010/main" val="9390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18</a:t>
            </a:fld>
            <a:endParaRPr lang="en-US"/>
          </a:p>
        </p:txBody>
      </p:sp>
    </p:spTree>
    <p:extLst>
      <p:ext uri="{BB962C8B-B14F-4D97-AF65-F5344CB8AC3E}">
        <p14:creationId xmlns:p14="http://schemas.microsoft.com/office/powerpoint/2010/main" val="62079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last few slides provide resources to assist with navigating the policy, publishing, contacts, etc. </a:t>
            </a:r>
          </a:p>
        </p:txBody>
      </p:sp>
      <p:sp>
        <p:nvSpPr>
          <p:cNvPr id="4" name="Slide Number Placeholder 3"/>
          <p:cNvSpPr>
            <a:spLocks noGrp="1"/>
          </p:cNvSpPr>
          <p:nvPr>
            <p:ph type="sldNum" sz="quarter" idx="5"/>
          </p:nvPr>
        </p:nvSpPr>
        <p:spPr/>
        <p:txBody>
          <a:bodyPr/>
          <a:lstStyle/>
          <a:p>
            <a:fld id="{0B6F1463-F400-2C4E-9922-B2B94DAA545A}" type="slidenum">
              <a:rPr lang="en-US" smtClean="0"/>
              <a:t>19</a:t>
            </a:fld>
            <a:endParaRPr lang="en-US"/>
          </a:p>
        </p:txBody>
      </p:sp>
    </p:spTree>
    <p:extLst>
      <p:ext uri="{BB962C8B-B14F-4D97-AF65-F5344CB8AC3E}">
        <p14:creationId xmlns:p14="http://schemas.microsoft.com/office/powerpoint/2010/main" val="172365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On July 1, 2025…</a:t>
            </a:r>
          </a:p>
        </p:txBody>
      </p:sp>
      <p:sp>
        <p:nvSpPr>
          <p:cNvPr id="4" name="Slide Number Placeholder 3"/>
          <p:cNvSpPr>
            <a:spLocks noGrp="1"/>
          </p:cNvSpPr>
          <p:nvPr>
            <p:ph type="sldNum" sz="quarter" idx="5"/>
          </p:nvPr>
        </p:nvSpPr>
        <p:spPr/>
        <p:txBody>
          <a:bodyPr/>
          <a:lstStyle/>
          <a:p>
            <a:fld id="{0B6F1463-F400-2C4E-9922-B2B94DAA545A}" type="slidenum">
              <a:rPr lang="en-US" smtClean="0"/>
              <a:t>2</a:t>
            </a:fld>
            <a:endParaRPr lang="en-US"/>
          </a:p>
        </p:txBody>
      </p:sp>
    </p:spTree>
    <p:extLst>
      <p:ext uri="{BB962C8B-B14F-4D97-AF65-F5344CB8AC3E}">
        <p14:creationId xmlns:p14="http://schemas.microsoft.com/office/powerpoint/2010/main" val="88910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you’ll find direct links to all these resources on the slides.</a:t>
            </a:r>
          </a:p>
          <a:p>
            <a:endParaRPr lang="en-US" dirty="0"/>
          </a:p>
          <a:p>
            <a:r>
              <a:rPr lang="en-US" dirty="0"/>
              <a:t>2024 NIH </a:t>
            </a:r>
            <a:r>
              <a:rPr lang="en-US" dirty="0">
                <a:hlinkClick r:id="rId3"/>
              </a:rPr>
              <a:t>Public Access Policy</a:t>
            </a:r>
            <a:endParaRPr lang="en-US" dirty="0"/>
          </a:p>
          <a:p>
            <a:pPr lvl="1"/>
            <a:r>
              <a:rPr lang="en-US" dirty="0">
                <a:hlinkClick r:id="rId3"/>
              </a:rPr>
              <a:t>https://grants.nih.gov/grants/guide/notice-files/NOT-OD-25-047.html</a:t>
            </a:r>
            <a:endParaRPr lang="en-US" dirty="0"/>
          </a:p>
          <a:p>
            <a:r>
              <a:rPr lang="en-US" dirty="0"/>
              <a:t>Supplemental Guidance</a:t>
            </a:r>
          </a:p>
          <a:p>
            <a:pPr lvl="1"/>
            <a:r>
              <a:rPr lang="en-US" dirty="0">
                <a:hlinkClick r:id="rId4"/>
              </a:rPr>
              <a:t>https://grants.nih.gov/grants/guide/notice-files/NOT-OD-25-049.html</a:t>
            </a:r>
            <a:endParaRPr lang="en-US" dirty="0"/>
          </a:p>
          <a:p>
            <a:r>
              <a:rPr lang="en-US" dirty="0"/>
              <a:t>NIH Grants Policy Statement</a:t>
            </a:r>
          </a:p>
          <a:p>
            <a:pPr lvl="1"/>
            <a:r>
              <a:rPr lang="en-US" dirty="0">
                <a:hlinkClick r:id="rId5"/>
              </a:rPr>
              <a:t>https://grants.nih.gov/grants/policy/nihgps/nihgps.pdf</a:t>
            </a:r>
            <a:endParaRPr lang="en-US" dirty="0"/>
          </a:p>
          <a:p>
            <a:r>
              <a:rPr lang="en-US" dirty="0"/>
              <a:t>NIH FAQs</a:t>
            </a:r>
          </a:p>
          <a:p>
            <a:pPr lvl="1"/>
            <a:r>
              <a:rPr lang="en-US" dirty="0">
                <a:hlinkClick r:id="rId6"/>
              </a:rPr>
              <a:t>https://grants.nih.gov/faqs#/</a:t>
            </a:r>
            <a:endParaRPr lang="en-US" dirty="0"/>
          </a:p>
          <a:p>
            <a:pPr lvl="2"/>
            <a:r>
              <a:rPr lang="en-US" dirty="0"/>
              <a:t>“Sharing” section has most information of policy related items</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20</a:t>
            </a:fld>
            <a:endParaRPr lang="en-US"/>
          </a:p>
        </p:txBody>
      </p:sp>
    </p:spTree>
    <p:extLst>
      <p:ext uri="{BB962C8B-B14F-4D97-AF65-F5344CB8AC3E}">
        <p14:creationId xmlns:p14="http://schemas.microsoft.com/office/powerpoint/2010/main" val="391374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UU-funded open access publishing</a:t>
            </a:r>
          </a:p>
          <a:p>
            <a:pPr lvl="1" fontAlgn="base"/>
            <a:r>
              <a:rPr lang="en-US" dirty="0">
                <a:hlinkClick r:id="rId3"/>
              </a:rPr>
              <a:t>https://campusguides.lib.utah.edu/researchers/uu-oa-publish</a:t>
            </a:r>
            <a:r>
              <a:rPr lang="en-US" dirty="0"/>
              <a:t>)</a:t>
            </a:r>
          </a:p>
          <a:p>
            <a:pPr lvl="1" fontAlgn="base"/>
            <a:r>
              <a:rPr lang="en-US" dirty="0"/>
              <a:t>List of publishers that the University has agreements with</a:t>
            </a:r>
          </a:p>
          <a:p>
            <a:pPr lvl="2" fontAlgn="base"/>
            <a:r>
              <a:rPr lang="en-US" dirty="0">
                <a:hlinkClick r:id="rId4"/>
              </a:rPr>
              <a:t>https://campusguides.lib.utah.edu/agreements</a:t>
            </a:r>
            <a:endParaRPr lang="en-US" dirty="0"/>
          </a:p>
          <a:p>
            <a:pPr fontAlgn="base"/>
            <a:r>
              <a:rPr lang="en-US" dirty="0"/>
              <a:t>List of compliant journals with 0 embargo​ per NIH</a:t>
            </a:r>
          </a:p>
          <a:p>
            <a:pPr lvl="1" fontAlgn="base"/>
            <a:r>
              <a:rPr lang="en-US" dirty="0">
                <a:hlinkClick r:id="rId5"/>
              </a:rPr>
              <a:t>https://pmc.ncbi.nlm.nih.gov/journals</a:t>
            </a:r>
            <a:endParaRPr lang="en-US" dirty="0"/>
          </a:p>
          <a:p>
            <a:pPr lvl="2" fontAlgn="base"/>
            <a:r>
              <a:rPr lang="en-US" dirty="0"/>
              <a:t>Confirm release delay of “0 months (immediate release)” and an agreement to deposit “all articles”​</a:t>
            </a:r>
          </a:p>
          <a:p>
            <a:pPr fontAlgn="base"/>
            <a:r>
              <a:rPr lang="en-US" dirty="0"/>
              <a:t>List of selective deposit journals (author can arrange with journal for the deposit of a specific article) per NIH</a:t>
            </a:r>
          </a:p>
          <a:p>
            <a:pPr lvl="1" fontAlgn="base"/>
            <a:r>
              <a:rPr lang="en-US" dirty="0">
                <a:hlinkClick r:id="rId6"/>
              </a:rPr>
              <a:t>https://pmc.ncbi.nlm.nih.gov/about/selectivedeposit</a:t>
            </a:r>
            <a:endParaRPr lang="en-US" dirty="0"/>
          </a:p>
          <a:p>
            <a:pPr lvl="1" fontAlgn="base"/>
            <a:r>
              <a:rPr lang="en-US" dirty="0"/>
              <a:t>If using a publisher there should be no cost to comply with the NIH policy, meaning if the publisher is trying to charge you solely to submit to PMC this is against NIH policy.​</a:t>
            </a:r>
          </a:p>
          <a:p>
            <a:pPr lvl="2" fontAlgn="base"/>
            <a:r>
              <a:rPr lang="en-US" dirty="0"/>
              <a:t>This is different than an article publishing charge (APC) which is determined by the publisher to publish in their journal​</a:t>
            </a:r>
          </a:p>
          <a:p>
            <a:pPr fontAlgn="base"/>
            <a:r>
              <a:rPr lang="en-US" dirty="0"/>
              <a:t>Library contact for specific publisher/journal questions: </a:t>
            </a:r>
            <a:r>
              <a:rPr lang="en-US" dirty="0" err="1"/>
              <a:t>ehsl-reference@lists.utah.edu</a:t>
            </a:r>
            <a:endParaRPr lang="en-US" dirty="0"/>
          </a:p>
          <a:p>
            <a:pPr fontAlgn="base"/>
            <a:r>
              <a:rPr lang="en-US" dirty="0"/>
              <a:t>	recommend verifying with them before proceeding with any contracts/agreements</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21</a:t>
            </a:fld>
            <a:endParaRPr lang="en-US"/>
          </a:p>
        </p:txBody>
      </p:sp>
    </p:spTree>
    <p:extLst>
      <p:ext uri="{BB962C8B-B14F-4D97-AF65-F5344CB8AC3E}">
        <p14:creationId xmlns:p14="http://schemas.microsoft.com/office/powerpoint/2010/main" val="67323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Bibliography</a:t>
            </a:r>
          </a:p>
          <a:p>
            <a:pPr lvl="1"/>
            <a:r>
              <a:rPr lang="en-US" dirty="0">
                <a:hlinkClick r:id="rId3"/>
              </a:rPr>
              <a:t>https://www.ncbi.nlm.nih.gov/books/NBK53595/</a:t>
            </a:r>
            <a:endParaRPr lang="en-US" dirty="0"/>
          </a:p>
          <a:p>
            <a:r>
              <a:rPr lang="en-US" dirty="0"/>
              <a:t>NIHMS Submission</a:t>
            </a:r>
          </a:p>
          <a:p>
            <a:pPr lvl="1"/>
            <a:r>
              <a:rPr lang="en-US" dirty="0"/>
              <a:t>Overview: </a:t>
            </a:r>
            <a:r>
              <a:rPr lang="en-US" dirty="0">
                <a:hlinkClick r:id="rId4"/>
              </a:rPr>
              <a:t>https://www.nihms.nih.gov/about/overview/</a:t>
            </a:r>
            <a:endParaRPr lang="en-US" dirty="0"/>
          </a:p>
          <a:p>
            <a:pPr lvl="1"/>
            <a:r>
              <a:rPr lang="en-US" dirty="0"/>
              <a:t>Tutorials: </a:t>
            </a:r>
            <a:r>
              <a:rPr lang="en-US" dirty="0">
                <a:hlinkClick r:id="rId5"/>
              </a:rPr>
              <a:t>https://www.nihms.nih.gov/help/tutorials/</a:t>
            </a:r>
            <a:endParaRPr lang="en-US" dirty="0"/>
          </a:p>
          <a:p>
            <a:r>
              <a:rPr lang="en-US" dirty="0"/>
              <a:t>PubMed Central</a:t>
            </a:r>
          </a:p>
          <a:p>
            <a:pPr lvl="1"/>
            <a:r>
              <a:rPr lang="en-US" dirty="0">
                <a:hlinkClick r:id="rId6"/>
              </a:rPr>
              <a:t>https://pmc.ncbi.nlm.nih.gov/about/intro/</a:t>
            </a:r>
            <a:endParaRPr lang="en-US" dirty="0"/>
          </a:p>
          <a:p>
            <a:pPr lvl="0"/>
            <a:r>
              <a:rPr lang="en-US" dirty="0"/>
              <a:t>CTSI</a:t>
            </a:r>
          </a:p>
          <a:p>
            <a:pPr lvl="1"/>
            <a:r>
              <a:rPr lang="en-US" dirty="0"/>
              <a:t>https://</a:t>
            </a:r>
            <a:r>
              <a:rPr lang="en-US" dirty="0" err="1"/>
              <a:t>ctsi.utah.edu</a:t>
            </a:r>
            <a:r>
              <a:rPr lang="en-US" dirty="0"/>
              <a:t>/funding-</a:t>
            </a:r>
            <a:r>
              <a:rPr lang="en-US" dirty="0" err="1"/>
              <a:t>opps</a:t>
            </a:r>
            <a:r>
              <a:rPr lang="en-US" dirty="0"/>
              <a:t>-resources/grant-support-services/cite-and-submit</a:t>
            </a:r>
          </a:p>
          <a:p>
            <a:pPr lvl="0"/>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22</a:t>
            </a:fld>
            <a:endParaRPr lang="en-US"/>
          </a:p>
        </p:txBody>
      </p:sp>
    </p:spTree>
    <p:extLst>
      <p:ext uri="{BB962C8B-B14F-4D97-AF65-F5344CB8AC3E}">
        <p14:creationId xmlns:p14="http://schemas.microsoft.com/office/powerpoint/2010/main" val="882087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we have launched the new University of Utah Public Access website, designed to provide resources to assist with navigating public access policies. So please see that URL here.</a:t>
            </a:r>
          </a:p>
          <a:p>
            <a:endParaRPr lang="en-US" dirty="0"/>
          </a:p>
          <a:p>
            <a:endParaRPr lang="en-US" dirty="0"/>
          </a:p>
          <a:p>
            <a:r>
              <a:rPr lang="en-US" dirty="0"/>
              <a:t>PubMed Central Home</a:t>
            </a:r>
          </a:p>
          <a:p>
            <a:pPr lvl="1"/>
            <a:r>
              <a:rPr lang="en-US" dirty="0">
                <a:hlinkClick r:id="rId3"/>
              </a:rPr>
              <a:t>https://pmc.ncbi.nlm.nih.gov/</a:t>
            </a:r>
            <a:endParaRPr lang="en-US" dirty="0"/>
          </a:p>
          <a:p>
            <a:r>
              <a:rPr lang="en-US" dirty="0" err="1"/>
              <a:t>MyBibliography</a:t>
            </a:r>
            <a:r>
              <a:rPr lang="en-US" dirty="0"/>
              <a:t> Home</a:t>
            </a:r>
          </a:p>
          <a:p>
            <a:pPr lvl="1"/>
            <a:r>
              <a:rPr lang="en-US" dirty="0">
                <a:hlinkClick r:id="rId4"/>
              </a:rPr>
              <a:t>https://www.ncbi.nlm.nih.gov/myncbi/collections/mybibliography/</a:t>
            </a:r>
            <a:endParaRPr lang="en-US" dirty="0"/>
          </a:p>
          <a:p>
            <a:r>
              <a:rPr lang="en-US" dirty="0" err="1"/>
              <a:t>eRA</a:t>
            </a:r>
            <a:r>
              <a:rPr lang="en-US" dirty="0"/>
              <a:t> Commons Home</a:t>
            </a:r>
          </a:p>
          <a:p>
            <a:pPr lvl="1"/>
            <a:r>
              <a:rPr lang="en-US" dirty="0">
                <a:hlinkClick r:id="rId5"/>
              </a:rPr>
              <a:t>https://public.era.nih.gov/commonsplus/public/login.era?TARGET=https%3A%2F%2Fpublic.era.nih.gov%3A443%2Fcommonsplus%2F</a:t>
            </a:r>
            <a:endParaRPr lang="en-US" dirty="0"/>
          </a:p>
          <a:p>
            <a:r>
              <a:rPr lang="en-US" dirty="0"/>
              <a:t>NIHMS Home</a:t>
            </a:r>
          </a:p>
          <a:p>
            <a:pPr lvl="1"/>
            <a:r>
              <a:rPr lang="en-US" dirty="0">
                <a:hlinkClick r:id="rId6"/>
              </a:rPr>
              <a:t>https://www.nihms.nih.gov/login/?next=/submission/</a:t>
            </a:r>
            <a:endParaRPr lang="en-US" dirty="0"/>
          </a:p>
          <a:p>
            <a:r>
              <a:rPr lang="en-US" dirty="0"/>
              <a:t>University of Utah NIH Public Access Policy Overview Home</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23</a:t>
            </a:fld>
            <a:endParaRPr lang="en-US"/>
          </a:p>
        </p:txBody>
      </p:sp>
    </p:spTree>
    <p:extLst>
      <p:ext uri="{BB962C8B-B14F-4D97-AF65-F5344CB8AC3E}">
        <p14:creationId xmlns:p14="http://schemas.microsoft.com/office/powerpoint/2010/main" val="1629622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 for various groups across the university.</a:t>
            </a:r>
          </a:p>
        </p:txBody>
      </p:sp>
      <p:sp>
        <p:nvSpPr>
          <p:cNvPr id="4" name="Slide Number Placeholder 3"/>
          <p:cNvSpPr>
            <a:spLocks noGrp="1"/>
          </p:cNvSpPr>
          <p:nvPr>
            <p:ph type="sldNum" sz="quarter" idx="5"/>
          </p:nvPr>
        </p:nvSpPr>
        <p:spPr/>
        <p:txBody>
          <a:bodyPr/>
          <a:lstStyle/>
          <a:p>
            <a:fld id="{0B6F1463-F400-2C4E-9922-B2B94DAA545A}" type="slidenum">
              <a:rPr lang="en-US" smtClean="0"/>
              <a:t>24</a:t>
            </a:fld>
            <a:endParaRPr lang="en-US"/>
          </a:p>
        </p:txBody>
      </p:sp>
    </p:spTree>
    <p:extLst>
      <p:ext uri="{BB962C8B-B14F-4D97-AF65-F5344CB8AC3E}">
        <p14:creationId xmlns:p14="http://schemas.microsoft.com/office/powerpoint/2010/main" val="423375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this presentation.</a:t>
            </a:r>
          </a:p>
          <a:p>
            <a:endParaRPr lang="en-US" dirty="0"/>
          </a:p>
          <a:p>
            <a:r>
              <a:rPr lang="en-US" dirty="0"/>
              <a:t>Please see our new Public Access website for additional details and please feel free to email with any questions or if you would like to schedule a meeting with your department or study team to discuss the policy further.</a:t>
            </a:r>
          </a:p>
          <a:p>
            <a:endParaRPr lang="en-US" dirty="0"/>
          </a:p>
          <a:p>
            <a:r>
              <a:rPr lang="en-US" dirty="0"/>
              <a:t>These slides will also be posted on our public access website for future reference.</a:t>
            </a:r>
          </a:p>
        </p:txBody>
      </p:sp>
      <p:sp>
        <p:nvSpPr>
          <p:cNvPr id="4" name="Slide Number Placeholder 3"/>
          <p:cNvSpPr>
            <a:spLocks noGrp="1"/>
          </p:cNvSpPr>
          <p:nvPr>
            <p:ph type="sldNum" sz="quarter" idx="5"/>
          </p:nvPr>
        </p:nvSpPr>
        <p:spPr/>
        <p:txBody>
          <a:bodyPr/>
          <a:lstStyle/>
          <a:p>
            <a:fld id="{0B6F1463-F400-2C4E-9922-B2B94DAA545A}" type="slidenum">
              <a:rPr lang="en-US" smtClean="0"/>
              <a:t>25</a:t>
            </a:fld>
            <a:endParaRPr lang="en-US"/>
          </a:p>
        </p:txBody>
      </p:sp>
    </p:spTree>
    <p:extLst>
      <p:ext uri="{BB962C8B-B14F-4D97-AF65-F5344CB8AC3E}">
        <p14:creationId xmlns:p14="http://schemas.microsoft.com/office/powerpoint/2010/main" val="95592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 of todays presentation: focus on the who, what, where, when, how, and why of this policy</a:t>
            </a:r>
          </a:p>
          <a:p>
            <a:r>
              <a:rPr lang="en-US" dirty="0"/>
              <a:t>Resources and contacts will be provided at the end of the presentation, and the slides will be made available on our new University Public Access website for future reference. A link to the new website is provided here and at the end of the presentation.</a:t>
            </a:r>
          </a:p>
        </p:txBody>
      </p:sp>
      <p:sp>
        <p:nvSpPr>
          <p:cNvPr id="4" name="Slide Number Placeholder 3"/>
          <p:cNvSpPr>
            <a:spLocks noGrp="1"/>
          </p:cNvSpPr>
          <p:nvPr>
            <p:ph type="sldNum" sz="quarter" idx="5"/>
          </p:nvPr>
        </p:nvSpPr>
        <p:spPr/>
        <p:txBody>
          <a:bodyPr/>
          <a:lstStyle/>
          <a:p>
            <a:fld id="{0B6F1463-F400-2C4E-9922-B2B94DAA545A}" type="slidenum">
              <a:rPr lang="en-US" smtClean="0"/>
              <a:t>3</a:t>
            </a:fld>
            <a:endParaRPr lang="en-US"/>
          </a:p>
        </p:txBody>
      </p:sp>
    </p:spTree>
    <p:extLst>
      <p:ext uri="{BB962C8B-B14F-4D97-AF65-F5344CB8AC3E}">
        <p14:creationId xmlns:p14="http://schemas.microsoft.com/office/powerpoint/2010/main" val="10273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not going to go over these terms &amp; definitions in detail, but I do want to have them available to ensure an understanding of the differences between PM and PMC, the functions of the NIH manuscript submission system and my bibliography, as well as highlight the policies definitions of a FPA, AAM, and official date of publication. So these have been provided here for quick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4</a:t>
            </a:fld>
            <a:endParaRPr lang="en-US"/>
          </a:p>
        </p:txBody>
      </p:sp>
    </p:spTree>
    <p:extLst>
      <p:ext uri="{BB962C8B-B14F-4D97-AF65-F5344CB8AC3E}">
        <p14:creationId xmlns:p14="http://schemas.microsoft.com/office/powerpoint/2010/main" val="361113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Important to comply because non-compliance may result in:​</a:t>
            </a:r>
          </a:p>
          <a:p>
            <a:pPr lvl="1" fontAlgn="base"/>
            <a:r>
              <a:rPr lang="en-US" dirty="0"/>
              <a:t>Delay of grant awards or renewals​</a:t>
            </a:r>
          </a:p>
          <a:p>
            <a:pPr lvl="1" fontAlgn="base"/>
            <a:r>
              <a:rPr lang="en-US" dirty="0"/>
              <a:t>Reduced eligibility and negative impacts on future funding​</a:t>
            </a:r>
          </a:p>
          <a:p>
            <a:pPr lvl="1" fontAlgn="base"/>
            <a:r>
              <a:rPr lang="en-US" dirty="0"/>
              <a:t>Audits or closer monitoring of our institution​</a:t>
            </a:r>
          </a:p>
          <a:p>
            <a:pPr fontAlgn="base"/>
            <a:r>
              <a:rPr lang="en-US" dirty="0"/>
              <a:t>These updates were made to provide:</a:t>
            </a:r>
          </a:p>
          <a:p>
            <a:pPr lvl="1" fontAlgn="base"/>
            <a:r>
              <a:rPr lang="en-US" dirty="0"/>
              <a:t>Transparency with the taxpayers​ and other researchers</a:t>
            </a:r>
          </a:p>
          <a:p>
            <a:pPr lvl="1" fontAlgn="base"/>
            <a:r>
              <a:rPr lang="en-US" dirty="0"/>
              <a:t>Have increased and equitable access of research to the public</a:t>
            </a:r>
          </a:p>
          <a:p>
            <a:pPr lvl="1" fontAlgn="base"/>
            <a:r>
              <a:rPr lang="en-US" dirty="0"/>
              <a:t>Comply with the 2022 Nelson Memo</a:t>
            </a:r>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5</a:t>
            </a:fld>
            <a:endParaRPr lang="en-US"/>
          </a:p>
        </p:txBody>
      </p:sp>
    </p:spTree>
    <p:extLst>
      <p:ext uri="{BB962C8B-B14F-4D97-AF65-F5344CB8AC3E}">
        <p14:creationId xmlns:p14="http://schemas.microsoft.com/office/powerpoint/2010/main" val="2042281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Policy applies to researchers funded by NIH in whole or part through </a:t>
            </a:r>
          </a:p>
          <a:p>
            <a:pPr lvl="1" fontAlgn="base"/>
            <a:r>
              <a:rPr lang="en-US" dirty="0"/>
              <a:t>grants</a:t>
            </a:r>
          </a:p>
          <a:p>
            <a:pPr lvl="1" fontAlgn="base"/>
            <a:r>
              <a:rPr lang="en-US" dirty="0"/>
              <a:t>contracts</a:t>
            </a:r>
          </a:p>
          <a:p>
            <a:pPr lvl="1" fontAlgn="base"/>
            <a:r>
              <a:rPr lang="en-US" dirty="0"/>
              <a:t>cooperative agreements</a:t>
            </a:r>
          </a:p>
          <a:p>
            <a:pPr lvl="1" fontAlgn="base"/>
            <a:r>
              <a:rPr lang="en-US" dirty="0"/>
              <a:t>intramural research​</a:t>
            </a:r>
          </a:p>
          <a:p>
            <a:pPr lvl="1" fontAlgn="base"/>
            <a:r>
              <a:rPr lang="en-US" dirty="0"/>
              <a:t>NIH employment</a:t>
            </a:r>
          </a:p>
          <a:p>
            <a:pPr fontAlgn="base"/>
            <a:endParaRPr lang="en-US" dirty="0"/>
          </a:p>
          <a:p>
            <a:pPr fontAlgn="base"/>
            <a:r>
              <a:rPr lang="en-US" dirty="0"/>
              <a:t>It also applies to researchers that​ have</a:t>
            </a:r>
          </a:p>
          <a:p>
            <a:pPr lvl="1" fontAlgn="base"/>
            <a:r>
              <a:rPr lang="en-US" dirty="0"/>
              <a:t>Used University NIH funded resources such as </a:t>
            </a:r>
          </a:p>
          <a:p>
            <a:pPr lvl="1" fontAlgn="base"/>
            <a:r>
              <a:rPr lang="en-US" dirty="0"/>
              <a:t>	Clinical &amp; Translational Science Institute (CTSI), Utah Cancer Registry (UCR), and Utah Population Database (UPDB) </a:t>
            </a:r>
          </a:p>
          <a:p>
            <a:pPr lvl="1" fontAlgn="base"/>
            <a:endParaRPr lang="en-US" dirty="0"/>
          </a:p>
          <a:p>
            <a:pPr lvl="1" fontAlgn="base"/>
            <a:r>
              <a:rPr lang="en-US" dirty="0"/>
              <a:t>If you are unsure if the University resources you’ve used are NIH funded, I recommend contacting that office directly</a:t>
            </a:r>
          </a:p>
          <a:p>
            <a:pPr lvl="1" fontAlgn="base"/>
            <a:endParaRPr lang="en-US" dirty="0">
              <a:solidFill>
                <a:srgbClr val="FF0000"/>
              </a:solidFill>
            </a:endParaRPr>
          </a:p>
          <a:p>
            <a:pPr lvl="1" fontAlgn="base"/>
            <a:endParaRPr lang="en-US" dirty="0">
              <a:solidFill>
                <a:srgbClr val="FF0000"/>
              </a:solidFill>
            </a:endParaRPr>
          </a:p>
          <a:p>
            <a:pPr lvl="1" fontAlgn="base"/>
            <a:endParaRPr lang="en-US" dirty="0"/>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6</a:t>
            </a:fld>
            <a:endParaRPr lang="en-US"/>
          </a:p>
        </p:txBody>
      </p:sp>
    </p:spTree>
    <p:extLst>
      <p:ext uri="{BB962C8B-B14F-4D97-AF65-F5344CB8AC3E}">
        <p14:creationId xmlns:p14="http://schemas.microsoft.com/office/powerpoint/2010/main" val="271657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3 requirements for compliance as stated in the policy</a:t>
            </a:r>
          </a:p>
          <a:p>
            <a:pPr fontAlgn="base"/>
            <a:endParaRPr lang="en-US" dirty="0"/>
          </a:p>
          <a:p>
            <a:pPr fontAlgn="base"/>
            <a:r>
              <a:rPr lang="en-US" dirty="0"/>
              <a:t>1.</a:t>
            </a:r>
            <a:r>
              <a:rPr lang="en-US" b="1" dirty="0">
                <a:highlight>
                  <a:srgbClr val="FFFF00"/>
                </a:highlight>
              </a:rPr>
              <a:t> Immediate availability </a:t>
            </a:r>
            <a:r>
              <a:rPr lang="en-US" dirty="0"/>
              <a:t>of the AAM or FPA to the public on the official date of publication</a:t>
            </a:r>
          </a:p>
          <a:p>
            <a:pPr marL="971550" lvl="1" indent="-514350" fontAlgn="base">
              <a:buFont typeface="+mj-lt"/>
              <a:buAutoNum type="alphaLcPeriod"/>
            </a:pPr>
            <a:r>
              <a:rPr lang="en-US" dirty="0"/>
              <a:t>I do want to emphasize that there is no way to be retroactively compliant with this policy. If the manuscript is not made available by the date of publication, then even if it’s added to PMC later that manuscript will still be considered non-compliant. It’s best to proactive and begin thinking about publication early in the manuscript drafting process.</a:t>
            </a:r>
            <a:r>
              <a:rPr lang="en-US" b="1" dirty="0">
                <a:solidFill>
                  <a:srgbClr val="FF0000"/>
                </a:solidFill>
              </a:rPr>
              <a:t> </a:t>
            </a:r>
          </a:p>
          <a:p>
            <a:pPr marL="0" indent="0" fontAlgn="base">
              <a:buFont typeface="+mj-lt"/>
              <a:buNone/>
            </a:pPr>
            <a:r>
              <a:rPr lang="en-US" dirty="0"/>
              <a:t>2. Acknowledgement of federal funding in the manuscript/article. Be sure to acknowledge all applicable grants and I also recommend including rights, acknowledgement, and disclaimer statements.</a:t>
            </a:r>
          </a:p>
          <a:p>
            <a:pPr lvl="1" fontAlgn="base"/>
            <a:endParaRPr lang="en-US" dirty="0"/>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7</a:t>
            </a:fld>
            <a:endParaRPr lang="en-US"/>
          </a:p>
        </p:txBody>
      </p:sp>
    </p:spTree>
    <p:extLst>
      <p:ext uri="{BB962C8B-B14F-4D97-AF65-F5344CB8AC3E}">
        <p14:creationId xmlns:p14="http://schemas.microsoft.com/office/powerpoint/2010/main" val="371857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sample rights, acknowledgement, &amp; disclaimer statements as recommended in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NIH supplemental guidance (</a:t>
            </a:r>
            <a:r>
              <a:rPr lang="en-US" u="sng" dirty="0">
                <a:hlinkClick r:id="rId3"/>
              </a:rPr>
              <a:t>https://grants.nih.gov/grants/guide/notice-files/NOT-OD-25-049.html</a:t>
            </a:r>
            <a:r>
              <a:rPr lang="en-US" dirty="0"/>
              <a:t> Supplemental Guidance),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NIH Grants Policy (https://</a:t>
            </a:r>
            <a:r>
              <a:rPr lang="en-US" dirty="0" err="1"/>
              <a:t>grants.nih.gov</a:t>
            </a:r>
            <a:r>
              <a:rPr lang="en-US" dirty="0"/>
              <a:t>/grants/policy/</a:t>
            </a:r>
            <a:r>
              <a:rPr lang="en-US" dirty="0" err="1"/>
              <a:t>nihgps</a:t>
            </a:r>
            <a:r>
              <a:rPr lang="en-US" dirty="0"/>
              <a:t>/</a:t>
            </a:r>
            <a:r>
              <a:rPr lang="en-US" dirty="0" err="1"/>
              <a:t>nihgps.pdf</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NIH policy &amp; compliance requirements page (https://</a:t>
            </a:r>
            <a:r>
              <a:rPr lang="en-US" dirty="0" err="1"/>
              <a:t>grants.nih.gov</a:t>
            </a:r>
            <a:r>
              <a:rPr lang="en-US" dirty="0"/>
              <a:t>/policy-and-compliance/policy-topics/federal-funding)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Available here for future reference.</a:t>
            </a:r>
          </a:p>
        </p:txBody>
      </p:sp>
      <p:sp>
        <p:nvSpPr>
          <p:cNvPr id="4" name="Slide Number Placeholder 3"/>
          <p:cNvSpPr>
            <a:spLocks noGrp="1"/>
          </p:cNvSpPr>
          <p:nvPr>
            <p:ph type="sldNum" sz="quarter" idx="5"/>
          </p:nvPr>
        </p:nvSpPr>
        <p:spPr/>
        <p:txBody>
          <a:bodyPr/>
          <a:lstStyle/>
          <a:p>
            <a:fld id="{0B6F1463-F400-2C4E-9922-B2B94DAA545A}" type="slidenum">
              <a:rPr lang="en-US" smtClean="0"/>
              <a:t>8</a:t>
            </a:fld>
            <a:endParaRPr lang="en-US"/>
          </a:p>
        </p:txBody>
      </p:sp>
    </p:spTree>
    <p:extLst>
      <p:ext uri="{BB962C8B-B14F-4D97-AF65-F5344CB8AC3E}">
        <p14:creationId xmlns:p14="http://schemas.microsoft.com/office/powerpoint/2010/main" val="36168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Ultimately, </a:t>
            </a:r>
            <a:r>
              <a:rPr lang="en-US" b="1" dirty="0"/>
              <a:t>the article must be deposited into PMC to ensure compliance. </a:t>
            </a:r>
            <a:r>
              <a:rPr lang="en-US" b="0" dirty="0"/>
              <a:t>It’s deposited via the NIH manuscript submission system and can be deposited by the author, delegated individual, or the journal/publisher.</a:t>
            </a:r>
          </a:p>
          <a:p>
            <a:pPr fontAlgn="base"/>
            <a:endParaRPr lang="en-US" b="1" dirty="0"/>
          </a:p>
          <a:p>
            <a:pPr fontAlgn="base"/>
            <a:r>
              <a:rPr lang="en-US" dirty="0"/>
              <a:t>PMCID is proof of compliance, but a NIHMSID may be used as proof of temporary compliance for up to 3 months . </a:t>
            </a:r>
          </a:p>
          <a:p>
            <a:pPr fontAlgn="base"/>
            <a:endParaRPr lang="en-US" dirty="0"/>
          </a:p>
          <a:p>
            <a:pPr fontAlgn="base"/>
            <a:r>
              <a:rPr lang="en-US" dirty="0"/>
              <a:t>I will go into more detail on these ID numbers later in the presentation.</a:t>
            </a:r>
          </a:p>
        </p:txBody>
      </p:sp>
      <p:sp>
        <p:nvSpPr>
          <p:cNvPr id="4" name="Slide Number Placeholder 3"/>
          <p:cNvSpPr>
            <a:spLocks noGrp="1"/>
          </p:cNvSpPr>
          <p:nvPr>
            <p:ph type="sldNum" sz="quarter" idx="5"/>
          </p:nvPr>
        </p:nvSpPr>
        <p:spPr/>
        <p:txBody>
          <a:bodyPr/>
          <a:lstStyle/>
          <a:p>
            <a:fld id="{0B6F1463-F400-2C4E-9922-B2B94DAA545A}" type="slidenum">
              <a:rPr lang="en-US" smtClean="0"/>
              <a:t>9</a:t>
            </a:fld>
            <a:endParaRPr lang="en-US"/>
          </a:p>
        </p:txBody>
      </p:sp>
    </p:spTree>
    <p:extLst>
      <p:ext uri="{BB962C8B-B14F-4D97-AF65-F5344CB8AC3E}">
        <p14:creationId xmlns:p14="http://schemas.microsoft.com/office/powerpoint/2010/main" val="2465627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079654"/>
            <a:ext cx="11019183" cy="4565772"/>
          </a:xfrm>
          <a:prstGeom prst="rect">
            <a:avLst/>
          </a:prstGeom>
        </p:spPr>
        <p:txBody>
          <a:bodyPr>
            <a:normAutofit/>
          </a:bodyPr>
          <a:lstStyle>
            <a:lvl1pPr algn="ctr">
              <a:defRPr sz="90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494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8972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4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749147"/>
            <a:ext cx="2628900" cy="5427816"/>
          </a:xfrm>
          <a:prstGeom prst="rect">
            <a:avLst/>
          </a:prstGeom>
        </p:spPr>
        <p:txBody>
          <a:bodyPr vert="eaVert"/>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749145"/>
            <a:ext cx="7734300" cy="5427817"/>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4468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167788"/>
            <a:ext cx="11019183" cy="4477637"/>
          </a:xfrm>
          <a:prstGeom prst="rect">
            <a:avLst/>
          </a:prstGeom>
        </p:spPr>
        <p:txBody>
          <a:bodyPr>
            <a:normAutofit/>
          </a:bodyPr>
          <a:lstStyle>
            <a:lvl1pPr algn="ctr">
              <a:defRPr sz="90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033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59709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1" y="1"/>
            <a:ext cx="12191999" cy="5937956"/>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2245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chemeClr val="accent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7843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lvl1pPr>
              <a:defRPr baseline="0">
                <a:latin typeface="Myriad Pro" panose="020B0403030403020204" pitchFamily="34" charset="0"/>
              </a:defRPr>
            </a:lvl1pPr>
            <a:lvl2pPr>
              <a:defRPr baseline="0">
                <a:latin typeface="Myriad Pro" panose="020B0403030403020204" pitchFamily="34" charset="0"/>
              </a:defRPr>
            </a:lvl2pPr>
            <a:lvl3pPr>
              <a:defRPr baseline="0">
                <a:latin typeface="Myriad Pro" panose="020B0403030403020204" pitchFamily="34" charset="0"/>
              </a:defRPr>
            </a:lvl3pPr>
            <a:lvl4pPr>
              <a:defRPr baseline="0">
                <a:latin typeface="Myriad Pro" panose="020B0403030403020204" pitchFamily="34" charset="0"/>
              </a:defRPr>
            </a:lvl4pPr>
            <a:lvl5pPr>
              <a:defRPr baseline="0">
                <a:latin typeface="Myriad Pro"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62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0320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7366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728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95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04860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223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655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66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474133"/>
            <a:ext cx="2628900" cy="5702830"/>
          </a:xfrm>
          <a:prstGeom prst="rect">
            <a:avLst/>
          </a:prstGeom>
        </p:spPr>
        <p:txBody>
          <a:bodyPr vert="eaVert"/>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474133"/>
            <a:ext cx="7734300" cy="570283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63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1" y="1"/>
            <a:ext cx="12192000" cy="6028266"/>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2089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chemeClr val="accent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9713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7833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295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66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23035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1875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867495" y="6334316"/>
            <a:ext cx="24938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dirty="0"/>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21344306"/>
      </p:ext>
    </p:extLst>
  </p:cSld>
  <p:clrMap bg1="lt1" tx1="dk1" bg2="lt2" tx2="dk2" accent1="accent1" accent2="accent2" accent3="accent3" accent4="accent4" accent5="accent5" accent6="accent6" hlink="hlink" folHlink="folHlink"/>
  <p:sldLayoutIdLst>
    <p:sldLayoutId id="2147483708" r:id="rId1"/>
    <p:sldLayoutId id="2147483696" r:id="rId2"/>
    <p:sldLayoutId id="2147483707" r:id="rId3"/>
    <p:sldLayoutId id="2147483704"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baseline="0">
          <a:solidFill>
            <a:schemeClr val="accent1"/>
          </a:solidFill>
          <a:latin typeface="Factoria Ultra"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1875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889529" y="6288888"/>
            <a:ext cx="24938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595088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baseline="0">
          <a:solidFill>
            <a:schemeClr val="accent1"/>
          </a:solidFill>
          <a:latin typeface="Myriad Pro Black"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yriad Pro"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yriad Pro"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yriad Pro"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pixabay.com/en/attention-warning-exclamation-mark-148478/" TargetMode="External"/><Relationship Id="rId5" Type="http://schemas.microsoft.com/office/2007/relationships/hdphoto" Target="../media/hdphoto4.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hyperlink" Target="https://pixabay.com/en/attention-warning-exclamation-mark-148478/" TargetMode="Externa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www.amarujala.com/uttar-pradesh/firozabad/health-department-takes-action-against-maa-ambe-hospital-notice-to-operator-firozabad-news-c-169-1-sagr1024-163395-2025-12-1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commons.wikimedia.org/wiki/File:Us_15_departments_seals_together.p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guides.law.fsu.edu/administrativelaw/home"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mailto:publicaccess@nih.gov" TargetMode="External"/><Relationship Id="rId3" Type="http://schemas.openxmlformats.org/officeDocument/2006/relationships/hyperlink" Target="https://grants.nih.gov/grants/guide/notice-files/NOT-OD-25-047.html" TargetMode="External"/><Relationship Id="rId7" Type="http://schemas.openxmlformats.org/officeDocument/2006/relationships/hyperlink" Target="https://grants.nih.gov/faqs#/"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grants.nih.gov/policy-and-compliance/policy-topics/federal-funding" TargetMode="External"/><Relationship Id="rId5" Type="http://schemas.openxmlformats.org/officeDocument/2006/relationships/hyperlink" Target="https://grants.nih.gov/grants/policy/nihgps/nihgps.pdf" TargetMode="External"/><Relationship Id="rId4" Type="http://schemas.openxmlformats.org/officeDocument/2006/relationships/hyperlink" Target="https://grants.nih.gov/grants/guide/notice-files/NOT-OD-25-049.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earch.scifree.se/utah"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pmc.ncbi.nlm.nih.gov/about/selectivedeposit" TargetMode="External"/><Relationship Id="rId5" Type="http://schemas.openxmlformats.org/officeDocument/2006/relationships/hyperlink" Target="https://pmc.ncbi.nlm.nih.gov/journals" TargetMode="External"/><Relationship Id="rId4" Type="http://schemas.openxmlformats.org/officeDocument/2006/relationships/hyperlink" Target="https://campusguides.lib.utah.edu/agreemen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books/NBK53595/" TargetMode="External"/><Relationship Id="rId7" Type="http://schemas.openxmlformats.org/officeDocument/2006/relationships/hyperlink" Target="https://ctsi.utah.edu/funding-opps-resources/grant-support-services/cite-and-submi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pmc.ncbi.nlm.nih.gov/about/intro/" TargetMode="External"/><Relationship Id="rId5" Type="http://schemas.openxmlformats.org/officeDocument/2006/relationships/hyperlink" Target="https://www.nihms.nih.gov/help/tutorials/" TargetMode="External"/><Relationship Id="rId4" Type="http://schemas.openxmlformats.org/officeDocument/2006/relationships/hyperlink" Target="https://www.nihms.nih.gov/about/overvie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mc.ncbi.nlm.nih.gov/" TargetMode="External"/><Relationship Id="rId7" Type="http://schemas.openxmlformats.org/officeDocument/2006/relationships/hyperlink" Target="https://campusguides.lib.utah.edu/researchers/NIHPAP"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nihms.nih.gov/login/?next=/submission/" TargetMode="External"/><Relationship Id="rId5" Type="http://schemas.openxmlformats.org/officeDocument/2006/relationships/hyperlink" Target="https://public.era.nih.gov/commonsplus/public/login.era?TARGET=https%3A%2F%2Fpublic.era.nih.gov%3A443%2Fcommonsplus%2F" TargetMode="External"/><Relationship Id="rId4" Type="http://schemas.openxmlformats.org/officeDocument/2006/relationships/hyperlink" Target="https://www.ncbi.nlm.nih.gov/myncbi/collections/mybibliography/"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stablediffusionweb.com/prompts/a-researcher-pointing-at-something-on-the-right-on-a-chemical-chart-" TargetMode="Externa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westarnhem.nt.gov.au/news/public-notice-jabiru-centrelink-holiday-closure" TargetMode="Externa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257D-F8CF-7486-DADD-99D75121B2CE}"/>
              </a:ext>
            </a:extLst>
          </p:cNvPr>
          <p:cNvSpPr>
            <a:spLocks noGrp="1"/>
          </p:cNvSpPr>
          <p:nvPr>
            <p:ph type="title"/>
          </p:nvPr>
        </p:nvSpPr>
        <p:spPr/>
        <p:txBody>
          <a:bodyPr>
            <a:normAutofit fontScale="90000"/>
          </a:bodyPr>
          <a:lstStyle/>
          <a:p>
            <a:r>
              <a:rPr lang="en-US" dirty="0"/>
              <a:t>Navigating the 2024 NIH Public Access Policy</a:t>
            </a:r>
            <a:br>
              <a:rPr lang="en-US" dirty="0"/>
            </a:br>
            <a:r>
              <a:rPr lang="en-US" sz="3600" b="0" dirty="0">
                <a:latin typeface="Arial" panose="020B0604020202020204" pitchFamily="34" charset="0"/>
                <a:cs typeface="Arial" panose="020B0604020202020204" pitchFamily="34" charset="0"/>
              </a:rPr>
              <a:t>Office of Research Integrity &amp; Compliance</a:t>
            </a:r>
            <a:br>
              <a:rPr lang="en-US" sz="3600" b="0" dirty="0">
                <a:latin typeface="Arial" panose="020B0604020202020204" pitchFamily="34" charset="0"/>
                <a:cs typeface="Arial" panose="020B0604020202020204" pitchFamily="34" charset="0"/>
              </a:rPr>
            </a:br>
            <a:r>
              <a:rPr lang="en-US" sz="3600" b="0" dirty="0"/>
              <a:t>Gabrielle Matinkhah</a:t>
            </a:r>
          </a:p>
        </p:txBody>
      </p:sp>
    </p:spTree>
    <p:extLst>
      <p:ext uri="{BB962C8B-B14F-4D97-AF65-F5344CB8AC3E}">
        <p14:creationId xmlns:p14="http://schemas.microsoft.com/office/powerpoint/2010/main" val="58468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stacked newspapers">
            <a:extLst>
              <a:ext uri="{FF2B5EF4-FFF2-40B4-BE49-F238E27FC236}">
                <a16:creationId xmlns:a16="http://schemas.microsoft.com/office/drawing/2014/main" id="{929CFF1E-CED3-4E00-C03F-B871338B85AC}"/>
              </a:ext>
            </a:extLst>
          </p:cNvPr>
          <p:cNvPicPr>
            <a:picLocks noChangeAspect="1"/>
          </p:cNvPicPr>
          <p:nvPr/>
        </p:nvPicPr>
        <p:blipFill>
          <a:blip r:embed="rId3">
            <a:alphaModFix amt="35000"/>
          </a:blip>
          <a:stretch>
            <a:fillRect/>
          </a:stretch>
        </p:blipFill>
        <p:spPr>
          <a:xfrm>
            <a:off x="0" y="457200"/>
            <a:ext cx="12192000" cy="6858000"/>
          </a:xfrm>
          <a:prstGeom prst="rect">
            <a:avLst/>
          </a:prstGeom>
        </p:spPr>
      </p:pic>
      <p:sp>
        <p:nvSpPr>
          <p:cNvPr id="2" name="Title 1">
            <a:extLst>
              <a:ext uri="{FF2B5EF4-FFF2-40B4-BE49-F238E27FC236}">
                <a16:creationId xmlns:a16="http://schemas.microsoft.com/office/drawing/2014/main" id="{6636F055-E414-93AF-AD6F-9A46A0C61811}"/>
              </a:ext>
            </a:extLst>
          </p:cNvPr>
          <p:cNvSpPr>
            <a:spLocks noGrp="1"/>
          </p:cNvSpPr>
          <p:nvPr>
            <p:ph type="title"/>
          </p:nvPr>
        </p:nvSpPr>
        <p:spPr>
          <a:xfrm>
            <a:off x="542925" y="198437"/>
            <a:ext cx="10810875" cy="1325563"/>
          </a:xfrm>
        </p:spPr>
        <p:txBody>
          <a:bodyPr/>
          <a:lstStyle/>
          <a:p>
            <a:r>
              <a:rPr lang="en-US" dirty="0"/>
              <a:t>Picking a Publisher</a:t>
            </a:r>
          </a:p>
        </p:txBody>
      </p:sp>
      <p:graphicFrame>
        <p:nvGraphicFramePr>
          <p:cNvPr id="7" name="Content Placeholder 2" descr="When it comes to picking a publisher there are a few terms I’d like to review.&#10;&#10;First is open access vs public access​, open access does NOT equal public access&#10;&#10;Open access is a publishing method that makes article freely available on the publisher's website&#10; Generally needed to comply with the policy unless the author is permitted rights to self deposit&#10; Access must be immediate to comply if rights are not otherwise retained.&#10; &#10;Public access is an access method in which research is made freely available to the public. NIH ensures this for their funded research by requiring all articles to be deposited and made freely available on PMC&#10;&#10;A Hybrid ​option offers both a subscription and open access option.&#10;Usually, must choose the open access​ option to comply or you must be allowed to retain rights to self deposit&#10;Article processing charge is typically required for the open access option&#10;&#10;The university of Utah has funded journals in which they have an agreement with the Marriott Library where the APC is covered if you choose to publish with that specific journal. A link to a list of publishers that have agreements with the library and other publishing resources will be made available at the end of this presentation as well as on our new University Public Access website. But, please note these agreements are always subject to change.&#10;&#10;&#10;">
            <a:extLst>
              <a:ext uri="{FF2B5EF4-FFF2-40B4-BE49-F238E27FC236}">
                <a16:creationId xmlns:a16="http://schemas.microsoft.com/office/drawing/2014/main" id="{7DDBD078-3857-DFAF-F19A-11CD4276C2E0}"/>
              </a:ext>
            </a:extLst>
          </p:cNvPr>
          <p:cNvGraphicFramePr>
            <a:graphicFrameLocks noGrp="1"/>
          </p:cNvGraphicFramePr>
          <p:nvPr>
            <p:ph idx="1"/>
            <p:extLst>
              <p:ext uri="{D42A27DB-BD31-4B8C-83A1-F6EECF244321}">
                <p14:modId xmlns:p14="http://schemas.microsoft.com/office/powerpoint/2010/main" val="1106221518"/>
              </p:ext>
            </p:extLst>
          </p:nvPr>
        </p:nvGraphicFramePr>
        <p:xfrm>
          <a:off x="328613" y="1200150"/>
          <a:ext cx="11530012"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6853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99A521-722A-70F9-EC06-A5CC679CF78E}"/>
              </a:ext>
            </a:extLst>
          </p:cNvPr>
          <p:cNvSpPr txBox="1">
            <a:spLocks noGrp="1"/>
          </p:cNvSpPr>
          <p:nvPr>
            <p:ph type="title" idx="4294967295"/>
          </p:nvPr>
        </p:nvSpPr>
        <p:spPr>
          <a:xfrm>
            <a:off x="196830" y="186779"/>
            <a:ext cx="946718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E0000"/>
                </a:solidFill>
                <a:effectLst/>
                <a:uLnTx/>
                <a:uFillTx/>
                <a:latin typeface="Factoria Ultra" pitchFamily="2" charset="77"/>
                <a:ea typeface="+mj-ea"/>
                <a:cs typeface="+mj-cs"/>
              </a:rPr>
              <a:t>Methods to Achieve Compliance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descr="Table comparing four submission methods for article publication to PMC, detailing process, author involvement, and PMCID assignment timing. Methods vary by submitter (journal, author, publisher), with PMCID assigned either at publication or within 2-3 weeks post-approval; author involvement ranges from none to required approvals and manuscript submission.">
            <a:extLst>
              <a:ext uri="{FF2B5EF4-FFF2-40B4-BE49-F238E27FC236}">
                <a16:creationId xmlns:a16="http://schemas.microsoft.com/office/drawing/2014/main" id="{36F82642-E437-045F-8BEC-15D139DADCBA}"/>
              </a:ext>
            </a:extLst>
          </p:cNvPr>
          <p:cNvPicPr>
            <a:picLocks noChangeAspect="1"/>
          </p:cNvPicPr>
          <p:nvPr/>
        </p:nvPicPr>
        <p:blipFill>
          <a:blip r:embed="rId3"/>
          <a:stretch>
            <a:fillRect/>
          </a:stretch>
        </p:blipFill>
        <p:spPr>
          <a:xfrm>
            <a:off x="1062202" y="956220"/>
            <a:ext cx="10067596" cy="5265922"/>
          </a:xfrm>
          <a:prstGeom prst="rect">
            <a:avLst/>
          </a:prstGeom>
        </p:spPr>
      </p:pic>
    </p:spTree>
    <p:extLst>
      <p:ext uri="{BB962C8B-B14F-4D97-AF65-F5344CB8AC3E}">
        <p14:creationId xmlns:p14="http://schemas.microsoft.com/office/powerpoint/2010/main" val="132250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IHMS Submission Process involves 6 steps: Deposit Files, Initial Approval, NIHMS conversion, Final Approval, PMCID Assigned, Available in PMC">
            <a:extLst>
              <a:ext uri="{FF2B5EF4-FFF2-40B4-BE49-F238E27FC236}">
                <a16:creationId xmlns:a16="http://schemas.microsoft.com/office/drawing/2014/main" id="{86D1B8B9-6559-FB15-ADF9-9B7A392A9E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71575"/>
            <a:ext cx="12192000"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BEE5C4-6E84-5D1B-9B1C-2F207177A6D8}"/>
              </a:ext>
            </a:extLst>
          </p:cNvPr>
          <p:cNvSpPr>
            <a:spLocks noGrp="1"/>
          </p:cNvSpPr>
          <p:nvPr>
            <p:ph type="title"/>
          </p:nvPr>
        </p:nvSpPr>
        <p:spPr>
          <a:xfrm>
            <a:off x="838200" y="450850"/>
            <a:ext cx="10515600" cy="1325563"/>
          </a:xfrm>
        </p:spPr>
        <p:txBody>
          <a:bodyPr/>
          <a:lstStyle/>
          <a:p>
            <a:r>
              <a:rPr lang="en-US" dirty="0"/>
              <a:t>NIHMS Submission Process</a:t>
            </a:r>
            <a:br>
              <a:rPr lang="en-US" dirty="0"/>
            </a:br>
            <a:endParaRPr lang="en-US" dirty="0"/>
          </a:p>
        </p:txBody>
      </p:sp>
    </p:spTree>
    <p:extLst>
      <p:ext uri="{BB962C8B-B14F-4D97-AF65-F5344CB8AC3E}">
        <p14:creationId xmlns:p14="http://schemas.microsoft.com/office/powerpoint/2010/main" val="122516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E09-70CC-AE1F-450C-6C04BDAA3ECF}"/>
              </a:ext>
            </a:extLst>
          </p:cNvPr>
          <p:cNvSpPr>
            <a:spLocks noGrp="1"/>
          </p:cNvSpPr>
          <p:nvPr>
            <p:ph type="title"/>
          </p:nvPr>
        </p:nvSpPr>
        <p:spPr/>
        <p:txBody>
          <a:bodyPr/>
          <a:lstStyle/>
          <a:p>
            <a:r>
              <a:rPr lang="en-US" dirty="0"/>
              <a:t>When: When does this policy go into effect and apply to my research?</a:t>
            </a:r>
          </a:p>
        </p:txBody>
      </p:sp>
      <p:graphicFrame>
        <p:nvGraphicFramePr>
          <p:cNvPr id="1032" name="Content Placeholder 2" descr="Policy will go into effect on July 1, 2025 and don't apply to 2008 policy">
            <a:extLst>
              <a:ext uri="{FF2B5EF4-FFF2-40B4-BE49-F238E27FC236}">
                <a16:creationId xmlns:a16="http://schemas.microsoft.com/office/drawing/2014/main" id="{E27E7E8D-CD73-CF37-83BF-11173F1E7EBB}"/>
              </a:ext>
            </a:extLst>
          </p:cNvPr>
          <p:cNvGraphicFramePr>
            <a:graphicFrameLocks noGrp="1"/>
          </p:cNvGraphicFramePr>
          <p:nvPr>
            <p:ph sz="half" idx="1"/>
            <p:extLst>
              <p:ext uri="{D42A27DB-BD31-4B8C-83A1-F6EECF244321}">
                <p14:modId xmlns:p14="http://schemas.microsoft.com/office/powerpoint/2010/main" val="345194458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flowchart of a public access policy&#10;">
            <a:extLst>
              <a:ext uri="{FF2B5EF4-FFF2-40B4-BE49-F238E27FC236}">
                <a16:creationId xmlns:a16="http://schemas.microsoft.com/office/drawing/2014/main" id="{6BF3670A-CA04-93FB-59B6-3022F5839B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773238"/>
            <a:ext cx="5967413"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00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3729-DC4B-9F9C-DC36-7A8BF1000456}"/>
              </a:ext>
            </a:extLst>
          </p:cNvPr>
          <p:cNvSpPr>
            <a:spLocks noGrp="1"/>
          </p:cNvSpPr>
          <p:nvPr>
            <p:ph type="title"/>
          </p:nvPr>
        </p:nvSpPr>
        <p:spPr>
          <a:xfrm>
            <a:off x="664368" y="302418"/>
            <a:ext cx="10863263" cy="1325563"/>
          </a:xfrm>
        </p:spPr>
        <p:txBody>
          <a:bodyPr>
            <a:normAutofit/>
          </a:bodyPr>
          <a:lstStyle/>
          <a:p>
            <a:r>
              <a:rPr lang="en-US" dirty="0"/>
              <a:t>How: How do I ensure and prove compliance?</a:t>
            </a:r>
          </a:p>
        </p:txBody>
      </p:sp>
      <p:graphicFrame>
        <p:nvGraphicFramePr>
          <p:cNvPr id="17" name="Content Placeholder 2" descr="use my bibliography to check and update citation and compliance,&#10;use references">
            <a:extLst>
              <a:ext uri="{FF2B5EF4-FFF2-40B4-BE49-F238E27FC236}">
                <a16:creationId xmlns:a16="http://schemas.microsoft.com/office/drawing/2014/main" id="{06CA9070-C2BB-3376-2505-BADA17DE1E2A}"/>
              </a:ext>
            </a:extLst>
          </p:cNvPr>
          <p:cNvGraphicFramePr>
            <a:graphicFrameLocks noGrp="1"/>
          </p:cNvGraphicFramePr>
          <p:nvPr>
            <p:ph idx="1"/>
            <p:extLst>
              <p:ext uri="{D42A27DB-BD31-4B8C-83A1-F6EECF244321}">
                <p14:modId xmlns:p14="http://schemas.microsoft.com/office/powerpoint/2010/main" val="834456951"/>
              </p:ext>
            </p:extLst>
          </p:nvPr>
        </p:nvGraphicFramePr>
        <p:xfrm>
          <a:off x="838200" y="1425845"/>
          <a:ext cx="10515600" cy="4466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150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39F-4544-0419-D4CB-EC7825EDC4FE}"/>
              </a:ext>
            </a:extLst>
          </p:cNvPr>
          <p:cNvSpPr>
            <a:spLocks noGrp="1"/>
          </p:cNvSpPr>
          <p:nvPr>
            <p:ph type="title"/>
          </p:nvPr>
        </p:nvSpPr>
        <p:spPr>
          <a:xfrm>
            <a:off x="364310" y="51025"/>
            <a:ext cx="9415121" cy="1097057"/>
          </a:xfrm>
        </p:spPr>
        <p:txBody>
          <a:bodyPr/>
          <a:lstStyle/>
          <a:p>
            <a:r>
              <a:rPr lang="en-US" dirty="0"/>
              <a:t>Example of a non-compliant article</a:t>
            </a:r>
          </a:p>
        </p:txBody>
      </p:sp>
      <p:pic>
        <p:nvPicPr>
          <p:cNvPr id="30" name="Picture 29">
            <a:extLst>
              <a:ext uri="{FF2B5EF4-FFF2-40B4-BE49-F238E27FC236}">
                <a16:creationId xmlns:a16="http://schemas.microsoft.com/office/drawing/2014/main" id="{83218525-419E-756F-F8A3-CAFE412919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669" y="909583"/>
            <a:ext cx="10515599" cy="4472693"/>
          </a:xfrm>
          <a:prstGeom prst="rect">
            <a:avLst/>
          </a:prstGeom>
        </p:spPr>
      </p:pic>
      <p:pic>
        <p:nvPicPr>
          <p:cNvPr id="7" name="Picture 6" descr="Warning">
            <a:extLst>
              <a:ext uri="{FF2B5EF4-FFF2-40B4-BE49-F238E27FC236}">
                <a16:creationId xmlns:a16="http://schemas.microsoft.com/office/drawing/2014/main" id="{4C32D2F0-E8CF-6F72-8F63-7BE269E3079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837473B0-CC2E-450A-ABE3-18F120FF3D39}">
                <a1611:picAttrSrcUrl xmlns:a1611="http://schemas.microsoft.com/office/drawing/2016/11/main" r:id="rId6"/>
              </a:ext>
            </a:extLst>
          </a:blip>
          <a:stretch>
            <a:fillRect/>
          </a:stretch>
        </p:blipFill>
        <p:spPr>
          <a:xfrm>
            <a:off x="94152" y="4990923"/>
            <a:ext cx="1387128" cy="115327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4594D63-E931-438B-ADFC-848251E02D78}"/>
              </a:ext>
            </a:extLst>
          </p:cNvPr>
          <p:cNvSpPr txBox="1"/>
          <p:nvPr/>
        </p:nvSpPr>
        <p:spPr>
          <a:xfrm>
            <a:off x="1481280" y="5436307"/>
            <a:ext cx="10515599"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PMCID is not automatic proof of compliance, it needs to be available in PMC by the official date of publication</a:t>
            </a:r>
          </a:p>
        </p:txBody>
      </p:sp>
    </p:spTree>
    <p:extLst>
      <p:ext uri="{BB962C8B-B14F-4D97-AF65-F5344CB8AC3E}">
        <p14:creationId xmlns:p14="http://schemas.microsoft.com/office/powerpoint/2010/main" val="1901133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9FC5-1A28-9A6E-E00E-0F5BE62ED89C}"/>
              </a:ext>
            </a:extLst>
          </p:cNvPr>
          <p:cNvSpPr>
            <a:spLocks noGrp="1"/>
          </p:cNvSpPr>
          <p:nvPr>
            <p:ph type="title"/>
          </p:nvPr>
        </p:nvSpPr>
        <p:spPr>
          <a:xfrm>
            <a:off x="311258" y="1"/>
            <a:ext cx="8848240" cy="1100380"/>
          </a:xfrm>
        </p:spPr>
        <p:txBody>
          <a:bodyPr/>
          <a:lstStyle/>
          <a:p>
            <a:r>
              <a:rPr lang="en-US" dirty="0"/>
              <a:t>Example of compliant article</a:t>
            </a:r>
          </a:p>
        </p:txBody>
      </p:sp>
      <p:pic>
        <p:nvPicPr>
          <p:cNvPr id="4" name="Picture 3">
            <a:extLst>
              <a:ext uri="{FF2B5EF4-FFF2-40B4-BE49-F238E27FC236}">
                <a16:creationId xmlns:a16="http://schemas.microsoft.com/office/drawing/2014/main" id="{6BAB5144-E9E2-AE7A-1F76-8A441F9DFFF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837473B0-CC2E-450A-ABE3-18F120FF3D39}">
                <a1611:picAttrSrcUrl xmlns:a1611="http://schemas.microsoft.com/office/drawing/2016/11/main" r:id="rId5"/>
              </a:ext>
            </a:extLst>
          </a:blip>
          <a:stretch>
            <a:fillRect/>
          </a:stretch>
        </p:blipFill>
        <p:spPr>
          <a:xfrm>
            <a:off x="94152" y="4990923"/>
            <a:ext cx="1387128" cy="115327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48A28B1-AB48-E84F-7EDA-57FE27B5DCD6}"/>
              </a:ext>
            </a:extLst>
          </p:cNvPr>
          <p:cNvSpPr txBox="1"/>
          <p:nvPr/>
        </p:nvSpPr>
        <p:spPr>
          <a:xfrm>
            <a:off x="1481280" y="5682528"/>
            <a:ext cx="10515599"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FF0000"/>
                </a:solidFill>
              </a:rPr>
              <a:t>a PMID is NOT the same as a PMCID</a:t>
            </a:r>
          </a:p>
        </p:txBody>
      </p:sp>
      <p:pic>
        <p:nvPicPr>
          <p:cNvPr id="27" name="Picture 26">
            <a:extLst>
              <a:ext uri="{FF2B5EF4-FFF2-40B4-BE49-F238E27FC236}">
                <a16:creationId xmlns:a16="http://schemas.microsoft.com/office/drawing/2014/main" id="{E4A3E22B-DA9C-79BC-E2D9-FF058BA9758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33407" y="814516"/>
            <a:ext cx="10312830" cy="4868012"/>
          </a:xfrm>
          <a:prstGeom prst="rect">
            <a:avLst/>
          </a:prstGeom>
        </p:spPr>
      </p:pic>
    </p:spTree>
    <p:extLst>
      <p:ext uri="{BB962C8B-B14F-4D97-AF65-F5344CB8AC3E}">
        <p14:creationId xmlns:p14="http://schemas.microsoft.com/office/powerpoint/2010/main" val="30662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108E36-850C-B579-E4CB-ED075135BC1F}"/>
              </a:ext>
              <a:ext uri="{C183D7F6-B498-43B3-948B-1728B52AA6E4}">
                <adec:decorative xmlns:adec="http://schemas.microsoft.com/office/drawing/2017/decorative" val="1"/>
              </a:ext>
            </a:extLst>
          </p:cNvPr>
          <p:cNvPicPr>
            <a:picLocks noChangeAspect="1"/>
          </p:cNvPicPr>
          <p:nvPr/>
        </p:nvPicPr>
        <p:blipFill>
          <a:blip r:embed="rId3">
            <a:duotone>
              <a:schemeClr val="accent1">
                <a:shade val="45000"/>
                <a:satMod val="135000"/>
              </a:schemeClr>
              <a:prstClr val="white"/>
            </a:duotone>
            <a:alphaModFix amt="20000"/>
            <a:extLst>
              <a:ext uri="{837473B0-CC2E-450A-ABE3-18F120FF3D39}">
                <a1611:picAttrSrcUrl xmlns:a1611="http://schemas.microsoft.com/office/drawing/2016/11/main" r:id="rId4"/>
              </a:ext>
            </a:extLst>
          </a:blip>
          <a:stretch>
            <a:fillRect/>
          </a:stretch>
        </p:blipFill>
        <p:spPr>
          <a:xfrm>
            <a:off x="-1" y="0"/>
            <a:ext cx="12192001" cy="4229100"/>
          </a:xfrm>
          <a:prstGeom prst="ellipse">
            <a:avLst/>
          </a:prstGeom>
          <a:ln>
            <a:noFill/>
          </a:ln>
          <a:effectLst>
            <a:softEdge rad="112500"/>
          </a:effectLst>
        </p:spPr>
      </p:pic>
      <p:sp>
        <p:nvSpPr>
          <p:cNvPr id="2" name="Title 1">
            <a:extLst>
              <a:ext uri="{FF2B5EF4-FFF2-40B4-BE49-F238E27FC236}">
                <a16:creationId xmlns:a16="http://schemas.microsoft.com/office/drawing/2014/main" id="{976F4EB6-A495-18BB-307D-110D16A1806D}"/>
              </a:ext>
            </a:extLst>
          </p:cNvPr>
          <p:cNvSpPr>
            <a:spLocks noGrp="1"/>
          </p:cNvSpPr>
          <p:nvPr>
            <p:ph type="ctrTitle"/>
          </p:nvPr>
        </p:nvSpPr>
        <p:spPr>
          <a:xfrm>
            <a:off x="1524000" y="714873"/>
            <a:ext cx="9144000" cy="2694578"/>
          </a:xfrm>
        </p:spPr>
        <p:txBody>
          <a:bodyPr/>
          <a:lstStyle/>
          <a:p>
            <a:r>
              <a:rPr lang="en-US" dirty="0"/>
              <a:t>Things are changing quickly!</a:t>
            </a:r>
          </a:p>
        </p:txBody>
      </p:sp>
      <p:sp>
        <p:nvSpPr>
          <p:cNvPr id="3" name="Subtitle 2">
            <a:extLst>
              <a:ext uri="{FF2B5EF4-FFF2-40B4-BE49-F238E27FC236}">
                <a16:creationId xmlns:a16="http://schemas.microsoft.com/office/drawing/2014/main" id="{0BFFE3B0-74C0-8B63-4343-363E650849AB}"/>
              </a:ext>
            </a:extLst>
          </p:cNvPr>
          <p:cNvSpPr>
            <a:spLocks noGrp="1"/>
          </p:cNvSpPr>
          <p:nvPr>
            <p:ph type="subTitle" idx="1"/>
          </p:nvPr>
        </p:nvSpPr>
        <p:spPr>
          <a:xfrm>
            <a:off x="834324" y="4124324"/>
            <a:ext cx="10523350" cy="1655762"/>
          </a:xfrm>
        </p:spPr>
        <p:txBody>
          <a:bodyPr>
            <a:normAutofit fontScale="85000" lnSpcReduction="10000"/>
          </a:bodyPr>
          <a:lstStyle/>
          <a:p>
            <a:r>
              <a:rPr lang="en-US" dirty="0"/>
              <a:t>Please acknowledge publishing agreements and policy clarifications are being updated regularly. For most current information, refer to the NIH FAQs. University websites will be updated as quickly as possible, brief delays may occur.</a:t>
            </a:r>
          </a:p>
        </p:txBody>
      </p:sp>
    </p:spTree>
    <p:extLst>
      <p:ext uri="{BB962C8B-B14F-4D97-AF65-F5344CB8AC3E}">
        <p14:creationId xmlns:p14="http://schemas.microsoft.com/office/powerpoint/2010/main" val="343277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A975C-FAAB-A06C-4007-23230F3BE1B2}"/>
              </a:ext>
            </a:extLst>
          </p:cNvPr>
          <p:cNvSpPr>
            <a:spLocks noGrp="1"/>
          </p:cNvSpPr>
          <p:nvPr>
            <p:ph type="title"/>
          </p:nvPr>
        </p:nvSpPr>
        <p:spPr/>
        <p:txBody>
          <a:bodyPr/>
          <a:lstStyle/>
          <a:p>
            <a:r>
              <a:rPr lang="en-US" dirty="0"/>
              <a:t>Other Federal Agencies</a:t>
            </a:r>
          </a:p>
        </p:txBody>
      </p:sp>
      <p:sp>
        <p:nvSpPr>
          <p:cNvPr id="3" name="Content Placeholder 2">
            <a:extLst>
              <a:ext uri="{FF2B5EF4-FFF2-40B4-BE49-F238E27FC236}">
                <a16:creationId xmlns:a16="http://schemas.microsoft.com/office/drawing/2014/main" id="{AD97E0EC-E60E-1E5E-3E17-DE1068D074FC}"/>
              </a:ext>
            </a:extLst>
          </p:cNvPr>
          <p:cNvSpPr>
            <a:spLocks noGrp="1"/>
          </p:cNvSpPr>
          <p:nvPr>
            <p:ph idx="1"/>
          </p:nvPr>
        </p:nvSpPr>
        <p:spPr>
          <a:xfrm>
            <a:off x="838200" y="1825625"/>
            <a:ext cx="4834180" cy="4067175"/>
          </a:xfrm>
        </p:spPr>
        <p:txBody>
          <a:bodyPr>
            <a:normAutofit/>
          </a:bodyPr>
          <a:lstStyle/>
          <a:p>
            <a:r>
              <a:rPr lang="en-US" dirty="0"/>
              <a:t>Keep in mind other federal agencies may have similar requirements or may update their policies</a:t>
            </a:r>
          </a:p>
          <a:p>
            <a:pPr lvl="1"/>
            <a:r>
              <a:rPr lang="en-US" dirty="0"/>
              <a:t>National Science Foundation</a:t>
            </a:r>
          </a:p>
          <a:p>
            <a:pPr lvl="2"/>
            <a:r>
              <a:rPr lang="en-US" dirty="0"/>
              <a:t>January 22, 2026 Supplemental Policy Notice removed 12-month embargo, AAMs publicly available “at or before the time of publication”</a:t>
            </a:r>
          </a:p>
        </p:txBody>
      </p:sp>
      <p:pic>
        <p:nvPicPr>
          <p:cNvPr id="7" name="Picture 6" descr="A collage of symbols of the United States' Federal Agencies">
            <a:extLst>
              <a:ext uri="{FF2B5EF4-FFF2-40B4-BE49-F238E27FC236}">
                <a16:creationId xmlns:a16="http://schemas.microsoft.com/office/drawing/2014/main" id="{0F81F4D4-F8BE-8C13-F398-159A2B93B25E}"/>
              </a:ext>
            </a:extLst>
          </p:cNvPr>
          <p:cNvPicPr>
            <a:picLocks noChangeAspect="1"/>
          </p:cNvPicPr>
          <p:nvPr/>
        </p:nvPicPr>
        <p:blipFill>
          <a:blip r:embed="rId3">
            <a:alphaModFix/>
            <a:extLst>
              <a:ext uri="{837473B0-CC2E-450A-ABE3-18F120FF3D39}">
                <a1611:picAttrSrcUrl xmlns:a1611="http://schemas.microsoft.com/office/drawing/2016/11/main" r:id="rId4"/>
              </a:ext>
            </a:extLst>
          </a:blip>
          <a:stretch>
            <a:fillRect/>
          </a:stretch>
        </p:blipFill>
        <p:spPr>
          <a:xfrm>
            <a:off x="5827302" y="1825625"/>
            <a:ext cx="5805898" cy="3483539"/>
          </a:xfrm>
          <a:prstGeom prst="rect">
            <a:avLst/>
          </a:prstGeom>
        </p:spPr>
      </p:pic>
    </p:spTree>
    <p:extLst>
      <p:ext uri="{BB962C8B-B14F-4D97-AF65-F5344CB8AC3E}">
        <p14:creationId xmlns:p14="http://schemas.microsoft.com/office/powerpoint/2010/main" val="247766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C0F2-2F7E-9E29-BFC8-D051C1726EB6}"/>
              </a:ext>
            </a:extLst>
          </p:cNvPr>
          <p:cNvSpPr>
            <a:spLocks noGrp="1"/>
          </p:cNvSpPr>
          <p:nvPr>
            <p:ph type="ctrTitle"/>
          </p:nvPr>
        </p:nvSpPr>
        <p:spPr>
          <a:xfrm>
            <a:off x="1524000" y="1908176"/>
            <a:ext cx="9144000" cy="2387600"/>
          </a:xfrm>
        </p:spPr>
        <p:txBody>
          <a:bodyPr>
            <a:normAutofit/>
          </a:bodyPr>
          <a:lstStyle/>
          <a:p>
            <a:r>
              <a:rPr lang="en-US" sz="8000" dirty="0"/>
              <a:t>Resources/Links</a:t>
            </a:r>
          </a:p>
        </p:txBody>
      </p:sp>
    </p:spTree>
    <p:extLst>
      <p:ext uri="{BB962C8B-B14F-4D97-AF65-F5344CB8AC3E}">
        <p14:creationId xmlns:p14="http://schemas.microsoft.com/office/powerpoint/2010/main" val="967181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80A36-D2FA-FBE2-CED5-0DF0A20E074D}"/>
              </a:ext>
              <a:ext uri="{C183D7F6-B498-43B3-948B-1728B52AA6E4}">
                <adec:decorative xmlns:adec="http://schemas.microsoft.com/office/drawing/2017/decorative" val="1"/>
              </a:ext>
            </a:extLst>
          </p:cNvPr>
          <p:cNvPicPr>
            <a:picLocks noChangeAspect="1"/>
          </p:cNvPicPr>
          <p:nvPr/>
        </p:nvPicPr>
        <p:blipFill>
          <a:blip r:embed="rId3">
            <a:alphaModFix amt="20000"/>
            <a:grayscl/>
            <a:extLst>
              <a:ext uri="{BEBA8EAE-BF5A-486C-A8C5-ECC9F3942E4B}">
                <a14:imgProps xmlns:a14="http://schemas.microsoft.com/office/drawing/2010/main">
                  <a14:imgLayer r:embed="rId4">
                    <a14:imgEffect>
                      <a14:colorTemperature colorTemp="11200"/>
                    </a14:imgEffect>
                    <a14:imgEffect>
                      <a14:saturation sat="33000"/>
                    </a14:imgEffect>
                    <a14:imgEffect>
                      <a14:brightnessContrast bright="20000" contrast="-40000"/>
                    </a14:imgEffect>
                  </a14:imgLayer>
                </a14:imgProps>
              </a:ext>
              <a:ext uri="{837473B0-CC2E-450A-ABE3-18F120FF3D39}">
                <a1611:picAttrSrcUrl xmlns:a1611="http://schemas.microsoft.com/office/drawing/2016/11/main" r:id="rId5"/>
              </a:ext>
            </a:extLst>
          </a:blip>
          <a:stretch>
            <a:fillRect/>
          </a:stretch>
        </p:blipFill>
        <p:spPr>
          <a:xfrm>
            <a:off x="2939881" y="1"/>
            <a:ext cx="6857999" cy="6857999"/>
          </a:xfrm>
          <a:prstGeom prst="rect">
            <a:avLst/>
          </a:prstGeom>
        </p:spPr>
      </p:pic>
      <p:sp>
        <p:nvSpPr>
          <p:cNvPr id="2" name="Title 1">
            <a:extLst>
              <a:ext uri="{FF2B5EF4-FFF2-40B4-BE49-F238E27FC236}">
                <a16:creationId xmlns:a16="http://schemas.microsoft.com/office/drawing/2014/main" id="{D660AE57-4FDA-9D2B-E574-8F74E2FFC8EB}"/>
              </a:ext>
            </a:extLst>
          </p:cNvPr>
          <p:cNvSpPr>
            <a:spLocks noGrp="1"/>
          </p:cNvSpPr>
          <p:nvPr>
            <p:ph type="title"/>
          </p:nvPr>
        </p:nvSpPr>
        <p:spPr>
          <a:xfrm>
            <a:off x="838200" y="365125"/>
            <a:ext cx="5530681" cy="1325563"/>
          </a:xfrm>
        </p:spPr>
        <p:txBody>
          <a:bodyPr/>
          <a:lstStyle/>
          <a:p>
            <a:r>
              <a:rPr lang="en-US" dirty="0"/>
              <a:t>Overview</a:t>
            </a:r>
          </a:p>
        </p:txBody>
      </p:sp>
      <p:sp>
        <p:nvSpPr>
          <p:cNvPr id="3" name="Content Placeholder 2">
            <a:extLst>
              <a:ext uri="{FF2B5EF4-FFF2-40B4-BE49-F238E27FC236}">
                <a16:creationId xmlns:a16="http://schemas.microsoft.com/office/drawing/2014/main" id="{BACB7FCB-0B9B-2662-76C0-6919DABDE929}"/>
              </a:ext>
            </a:extLst>
          </p:cNvPr>
          <p:cNvSpPr>
            <a:spLocks noGrp="1"/>
          </p:cNvSpPr>
          <p:nvPr>
            <p:ph idx="1"/>
          </p:nvPr>
        </p:nvSpPr>
        <p:spPr>
          <a:xfrm>
            <a:off x="838197" y="1503336"/>
            <a:ext cx="10708039" cy="4680488"/>
          </a:xfrm>
        </p:spPr>
        <p:txBody>
          <a:bodyPr>
            <a:normAutofit/>
          </a:bodyPr>
          <a:lstStyle/>
          <a:p>
            <a:r>
              <a:rPr lang="en-US" dirty="0"/>
              <a:t>On July 1, 2025, the updated 2024 NIH Public Access Policy went into effect, requiring all NIH funded investigators to submit their peer-reviewed manuscripts to PubMed Central immediately upon the official date of publication. </a:t>
            </a:r>
          </a:p>
          <a:p>
            <a:r>
              <a:rPr lang="en-US" dirty="0"/>
              <a:t>This revision eliminated the 12-month embargo period on the 2008 policy and established immediate deposit as a condition of compliance.</a:t>
            </a:r>
          </a:p>
          <a:p>
            <a:r>
              <a:rPr lang="en-US" dirty="0"/>
              <a:t>Of note:</a:t>
            </a:r>
          </a:p>
          <a:p>
            <a:pPr lvl="1"/>
            <a:r>
              <a:rPr lang="en-US" dirty="0"/>
              <a:t>Other agencies, such as the National Science Foundation are making similar changes to their public access policies. We will be working on resources for these agencies as policies are updated.</a:t>
            </a:r>
          </a:p>
        </p:txBody>
      </p:sp>
    </p:spTree>
    <p:extLst>
      <p:ext uri="{BB962C8B-B14F-4D97-AF65-F5344CB8AC3E}">
        <p14:creationId xmlns:p14="http://schemas.microsoft.com/office/powerpoint/2010/main" val="1233850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5D54-CCE9-6962-1520-3A03796210BE}"/>
              </a:ext>
            </a:extLst>
          </p:cNvPr>
          <p:cNvSpPr>
            <a:spLocks noGrp="1"/>
          </p:cNvSpPr>
          <p:nvPr>
            <p:ph type="title"/>
          </p:nvPr>
        </p:nvSpPr>
        <p:spPr/>
        <p:txBody>
          <a:bodyPr/>
          <a:lstStyle/>
          <a:p>
            <a:r>
              <a:rPr lang="en-US" dirty="0"/>
              <a:t>Policy resources</a:t>
            </a:r>
          </a:p>
        </p:txBody>
      </p:sp>
      <p:sp>
        <p:nvSpPr>
          <p:cNvPr id="3" name="Content Placeholder 2">
            <a:extLst>
              <a:ext uri="{FF2B5EF4-FFF2-40B4-BE49-F238E27FC236}">
                <a16:creationId xmlns:a16="http://schemas.microsoft.com/office/drawing/2014/main" id="{C6AB400F-93E2-A5AD-4D60-712B973B21E1}"/>
              </a:ext>
            </a:extLst>
          </p:cNvPr>
          <p:cNvSpPr>
            <a:spLocks noGrp="1"/>
          </p:cNvSpPr>
          <p:nvPr>
            <p:ph idx="1"/>
          </p:nvPr>
        </p:nvSpPr>
        <p:spPr>
          <a:xfrm>
            <a:off x="838200" y="1825625"/>
            <a:ext cx="10515599" cy="4067175"/>
          </a:xfrm>
        </p:spPr>
        <p:txBody>
          <a:bodyPr/>
          <a:lstStyle/>
          <a:p>
            <a:r>
              <a:rPr lang="en-US" dirty="0"/>
              <a:t>2024 NIH </a:t>
            </a:r>
            <a:r>
              <a:rPr lang="en-US" dirty="0">
                <a:hlinkClick r:id="rId3"/>
              </a:rPr>
              <a:t>Public Access Policy</a:t>
            </a:r>
            <a:endParaRPr lang="en-US" dirty="0"/>
          </a:p>
          <a:p>
            <a:r>
              <a:rPr lang="en-US" dirty="0"/>
              <a:t>Supplemental </a:t>
            </a:r>
            <a:r>
              <a:rPr lang="en-US" dirty="0">
                <a:hlinkClick r:id="rId4"/>
              </a:rPr>
              <a:t>Guidance</a:t>
            </a:r>
            <a:endParaRPr lang="en-US" dirty="0"/>
          </a:p>
          <a:p>
            <a:r>
              <a:rPr lang="en-US" dirty="0"/>
              <a:t>NIH Grants Policy </a:t>
            </a:r>
            <a:r>
              <a:rPr lang="en-US" dirty="0">
                <a:hlinkClick r:id="rId5"/>
              </a:rPr>
              <a:t>Statement</a:t>
            </a:r>
            <a:endParaRPr lang="en-US" dirty="0"/>
          </a:p>
          <a:p>
            <a:r>
              <a:rPr lang="en-US" dirty="0"/>
              <a:t>NIH Acknowledging Funding </a:t>
            </a:r>
            <a:r>
              <a:rPr lang="en-US" dirty="0">
                <a:hlinkClick r:id="rId6"/>
              </a:rPr>
              <a:t>Guidance</a:t>
            </a:r>
            <a:endParaRPr lang="en-US" dirty="0"/>
          </a:p>
          <a:p>
            <a:r>
              <a:rPr lang="en-US" dirty="0"/>
              <a:t>NIH </a:t>
            </a:r>
            <a:r>
              <a:rPr lang="en-US" dirty="0">
                <a:hlinkClick r:id="rId7"/>
              </a:rPr>
              <a:t>FAQs</a:t>
            </a:r>
            <a:endParaRPr lang="en-US" dirty="0"/>
          </a:p>
          <a:p>
            <a:pPr lvl="1"/>
            <a:r>
              <a:rPr lang="en-US" dirty="0"/>
              <a:t>“Sharing” section has most information of policy related items</a:t>
            </a:r>
          </a:p>
          <a:p>
            <a:r>
              <a:rPr lang="en-US" dirty="0"/>
              <a:t>NIH public access help desk contact: </a:t>
            </a:r>
            <a:r>
              <a:rPr lang="en-US" dirty="0">
                <a:hlinkClick r:id="rId8"/>
              </a:rPr>
              <a:t>publicaccess@nih.gov</a:t>
            </a:r>
            <a:endParaRPr lang="en-US" dirty="0"/>
          </a:p>
          <a:p>
            <a:pPr lvl="1"/>
            <a:endParaRPr lang="en-US" dirty="0"/>
          </a:p>
        </p:txBody>
      </p:sp>
    </p:spTree>
    <p:extLst>
      <p:ext uri="{BB962C8B-B14F-4D97-AF65-F5344CB8AC3E}">
        <p14:creationId xmlns:p14="http://schemas.microsoft.com/office/powerpoint/2010/main" val="2268990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6A17-B984-B52F-9FA0-482C1310AB20}"/>
              </a:ext>
            </a:extLst>
          </p:cNvPr>
          <p:cNvSpPr>
            <a:spLocks noGrp="1"/>
          </p:cNvSpPr>
          <p:nvPr>
            <p:ph type="title"/>
          </p:nvPr>
        </p:nvSpPr>
        <p:spPr/>
        <p:txBody>
          <a:bodyPr/>
          <a:lstStyle/>
          <a:p>
            <a:r>
              <a:rPr lang="en-US" dirty="0"/>
              <a:t>Publisher resources</a:t>
            </a:r>
          </a:p>
        </p:txBody>
      </p:sp>
      <p:sp>
        <p:nvSpPr>
          <p:cNvPr id="3" name="Content Placeholder 2">
            <a:extLst>
              <a:ext uri="{FF2B5EF4-FFF2-40B4-BE49-F238E27FC236}">
                <a16:creationId xmlns:a16="http://schemas.microsoft.com/office/drawing/2014/main" id="{22A22627-1BDA-612D-3E02-BE886BF73C96}"/>
              </a:ext>
            </a:extLst>
          </p:cNvPr>
          <p:cNvSpPr>
            <a:spLocks noGrp="1"/>
          </p:cNvSpPr>
          <p:nvPr>
            <p:ph idx="1"/>
          </p:nvPr>
        </p:nvSpPr>
        <p:spPr/>
        <p:txBody>
          <a:bodyPr>
            <a:normAutofit lnSpcReduction="10000"/>
          </a:bodyPr>
          <a:lstStyle/>
          <a:p>
            <a:pPr fontAlgn="base"/>
            <a:r>
              <a:rPr lang="en-US" dirty="0"/>
              <a:t>UU-funded open access publishing (search journals </a:t>
            </a:r>
            <a:r>
              <a:rPr lang="en-US" dirty="0">
                <a:hlinkClick r:id="rId3"/>
              </a:rPr>
              <a:t>here</a:t>
            </a:r>
            <a:r>
              <a:rPr lang="en-US" dirty="0"/>
              <a:t>)</a:t>
            </a:r>
          </a:p>
          <a:p>
            <a:pPr lvl="1" fontAlgn="base"/>
            <a:r>
              <a:rPr lang="en-US" dirty="0">
                <a:hlinkClick r:id="rId4"/>
              </a:rPr>
              <a:t>List of publishers </a:t>
            </a:r>
            <a:r>
              <a:rPr lang="en-US" dirty="0"/>
              <a:t> currently with University funding agreements </a:t>
            </a:r>
          </a:p>
          <a:p>
            <a:pPr fontAlgn="base"/>
            <a:r>
              <a:rPr lang="en-US" dirty="0">
                <a:hlinkClick r:id="rId5"/>
              </a:rPr>
              <a:t>List of compliant journals </a:t>
            </a:r>
            <a:r>
              <a:rPr lang="en-US" dirty="0"/>
              <a:t>per NIH</a:t>
            </a:r>
          </a:p>
          <a:p>
            <a:pPr lvl="1" fontAlgn="base"/>
            <a:r>
              <a:rPr lang="en-US" dirty="0"/>
              <a:t>Confirm release delay of “0 months (immediate release)”, an agreement to deposit “all articles”​ or “NIH-funded articles”, and an active agreement status</a:t>
            </a:r>
          </a:p>
          <a:p>
            <a:pPr fontAlgn="base"/>
            <a:r>
              <a:rPr lang="en-US" dirty="0">
                <a:hlinkClick r:id="rId6"/>
              </a:rPr>
              <a:t>List of selective deposit journals </a:t>
            </a:r>
            <a:r>
              <a:rPr lang="en-US" dirty="0"/>
              <a:t>per NIH</a:t>
            </a:r>
          </a:p>
          <a:p>
            <a:pPr lvl="1" fontAlgn="base"/>
            <a:r>
              <a:rPr lang="en-US" dirty="0"/>
              <a:t>author can arrange with journal for the deposit of a specific article OR,</a:t>
            </a:r>
          </a:p>
          <a:p>
            <a:pPr lvl="1" fontAlgn="base"/>
            <a:r>
              <a:rPr lang="en-US" dirty="0"/>
              <a:t>Retain rights to self-deposit </a:t>
            </a:r>
          </a:p>
          <a:p>
            <a:pPr fontAlgn="base"/>
            <a:r>
              <a:rPr lang="en-US" dirty="0"/>
              <a:t>Library contact: </a:t>
            </a:r>
            <a:r>
              <a:rPr lang="en-US" dirty="0" err="1"/>
              <a:t>openaccess@lists.utah.edu</a:t>
            </a:r>
            <a:endParaRPr lang="en-US" dirty="0"/>
          </a:p>
        </p:txBody>
      </p:sp>
    </p:spTree>
    <p:extLst>
      <p:ext uri="{BB962C8B-B14F-4D97-AF65-F5344CB8AC3E}">
        <p14:creationId xmlns:p14="http://schemas.microsoft.com/office/powerpoint/2010/main" val="691138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4EAD-3D73-0422-233D-29D48A6E233C}"/>
              </a:ext>
            </a:extLst>
          </p:cNvPr>
          <p:cNvSpPr>
            <a:spLocks noGrp="1"/>
          </p:cNvSpPr>
          <p:nvPr>
            <p:ph type="title"/>
          </p:nvPr>
        </p:nvSpPr>
        <p:spPr/>
        <p:txBody>
          <a:bodyPr/>
          <a:lstStyle/>
          <a:p>
            <a:r>
              <a:rPr lang="en-US" dirty="0"/>
              <a:t>Citation &amp; Submission Resources</a:t>
            </a:r>
          </a:p>
        </p:txBody>
      </p:sp>
      <p:sp>
        <p:nvSpPr>
          <p:cNvPr id="3" name="Content Placeholder 2">
            <a:extLst>
              <a:ext uri="{FF2B5EF4-FFF2-40B4-BE49-F238E27FC236}">
                <a16:creationId xmlns:a16="http://schemas.microsoft.com/office/drawing/2014/main" id="{F2E5A297-DC40-6601-9E7A-1D2890F4B528}"/>
              </a:ext>
            </a:extLst>
          </p:cNvPr>
          <p:cNvSpPr>
            <a:spLocks noGrp="1"/>
          </p:cNvSpPr>
          <p:nvPr>
            <p:ph idx="1"/>
          </p:nvPr>
        </p:nvSpPr>
        <p:spPr/>
        <p:txBody>
          <a:bodyPr/>
          <a:lstStyle/>
          <a:p>
            <a:r>
              <a:rPr lang="en-US" dirty="0"/>
              <a:t>My Bibliography Help </a:t>
            </a:r>
            <a:r>
              <a:rPr lang="en-US" dirty="0">
                <a:hlinkClick r:id="rId3"/>
              </a:rPr>
              <a:t>Manual</a:t>
            </a:r>
            <a:endParaRPr lang="en-US" dirty="0"/>
          </a:p>
          <a:p>
            <a:r>
              <a:rPr lang="en-US" dirty="0"/>
              <a:t>NIHMS Submission</a:t>
            </a:r>
          </a:p>
          <a:p>
            <a:pPr lvl="1"/>
            <a:r>
              <a:rPr lang="en-US" dirty="0">
                <a:hlinkClick r:id="rId4"/>
              </a:rPr>
              <a:t>Overview</a:t>
            </a:r>
            <a:endParaRPr lang="en-US" dirty="0"/>
          </a:p>
          <a:p>
            <a:pPr lvl="1"/>
            <a:r>
              <a:rPr lang="en-US" dirty="0">
                <a:hlinkClick r:id="rId5"/>
              </a:rPr>
              <a:t>Tutorials</a:t>
            </a:r>
            <a:endParaRPr lang="en-US" dirty="0"/>
          </a:p>
          <a:p>
            <a:r>
              <a:rPr lang="en-US" dirty="0"/>
              <a:t>PubMed Central </a:t>
            </a:r>
            <a:r>
              <a:rPr lang="en-US" dirty="0">
                <a:hlinkClick r:id="rId6"/>
              </a:rPr>
              <a:t>Overview</a:t>
            </a:r>
            <a:endParaRPr lang="en-US" dirty="0"/>
          </a:p>
          <a:p>
            <a:r>
              <a:rPr lang="en-US" dirty="0"/>
              <a:t>CTSI </a:t>
            </a:r>
            <a:r>
              <a:rPr lang="en-US" dirty="0">
                <a:hlinkClick r:id="rId7"/>
              </a:rPr>
              <a:t>Overview &amp; Award List</a:t>
            </a:r>
            <a:endParaRPr lang="en-US" dirty="0"/>
          </a:p>
        </p:txBody>
      </p:sp>
    </p:spTree>
    <p:extLst>
      <p:ext uri="{BB962C8B-B14F-4D97-AF65-F5344CB8AC3E}">
        <p14:creationId xmlns:p14="http://schemas.microsoft.com/office/powerpoint/2010/main" val="280262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99A-A174-F311-58D2-C7DF7F2343E1}"/>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3589BADE-3281-E3D5-BF33-769251BE9344}"/>
              </a:ext>
            </a:extLst>
          </p:cNvPr>
          <p:cNvSpPr>
            <a:spLocks noGrp="1"/>
          </p:cNvSpPr>
          <p:nvPr>
            <p:ph idx="1"/>
          </p:nvPr>
        </p:nvSpPr>
        <p:spPr/>
        <p:txBody>
          <a:bodyPr>
            <a:normAutofit/>
          </a:bodyPr>
          <a:lstStyle/>
          <a:p>
            <a:r>
              <a:rPr lang="en-US" dirty="0"/>
              <a:t>PubMed Central </a:t>
            </a:r>
            <a:r>
              <a:rPr lang="en-US" dirty="0">
                <a:hlinkClick r:id="rId3"/>
              </a:rPr>
              <a:t>Home</a:t>
            </a:r>
            <a:endParaRPr lang="en-US" dirty="0"/>
          </a:p>
          <a:p>
            <a:r>
              <a:rPr lang="en-US" dirty="0" err="1"/>
              <a:t>MyBibliography</a:t>
            </a:r>
            <a:r>
              <a:rPr lang="en-US" dirty="0"/>
              <a:t> </a:t>
            </a:r>
            <a:r>
              <a:rPr lang="en-US" dirty="0">
                <a:hlinkClick r:id="rId4"/>
              </a:rPr>
              <a:t>Home</a:t>
            </a:r>
            <a:endParaRPr lang="en-US" dirty="0"/>
          </a:p>
          <a:p>
            <a:r>
              <a:rPr lang="en-US" dirty="0" err="1"/>
              <a:t>eRA</a:t>
            </a:r>
            <a:r>
              <a:rPr lang="en-US" dirty="0"/>
              <a:t> Commons </a:t>
            </a:r>
            <a:r>
              <a:rPr lang="en-US" dirty="0">
                <a:hlinkClick r:id="rId5"/>
              </a:rPr>
              <a:t>Home</a:t>
            </a:r>
            <a:endParaRPr lang="en-US" dirty="0"/>
          </a:p>
          <a:p>
            <a:r>
              <a:rPr lang="en-US" dirty="0"/>
              <a:t>NIHMS </a:t>
            </a:r>
            <a:r>
              <a:rPr lang="en-US" dirty="0">
                <a:hlinkClick r:id="rId6"/>
              </a:rPr>
              <a:t>Home</a:t>
            </a:r>
            <a:endParaRPr lang="en-US" dirty="0"/>
          </a:p>
          <a:p>
            <a:r>
              <a:rPr lang="en-US" dirty="0"/>
              <a:t>University of Utah Eccles Library </a:t>
            </a:r>
            <a:r>
              <a:rPr lang="en-US" dirty="0">
                <a:hlinkClick r:id="rId7"/>
              </a:rPr>
              <a:t>Resource</a:t>
            </a:r>
            <a:endParaRPr lang="en-US" dirty="0"/>
          </a:p>
          <a:p>
            <a:r>
              <a:rPr lang="en-US" b="1" dirty="0">
                <a:solidFill>
                  <a:schemeClr val="accent1"/>
                </a:solidFill>
                <a:highlight>
                  <a:srgbClr val="FFFF00"/>
                </a:highlight>
              </a:rPr>
              <a:t>University of Utah Public Access Website</a:t>
            </a:r>
          </a:p>
          <a:p>
            <a:pPr lvl="1"/>
            <a:r>
              <a:rPr lang="en-US" b="1" dirty="0">
                <a:solidFill>
                  <a:schemeClr val="accent1"/>
                </a:solidFill>
                <a:highlight>
                  <a:srgbClr val="FFFF00"/>
                </a:highlight>
              </a:rPr>
              <a:t>https://</a:t>
            </a:r>
            <a:r>
              <a:rPr lang="en-US" b="1" dirty="0" err="1">
                <a:solidFill>
                  <a:schemeClr val="accent1"/>
                </a:solidFill>
                <a:highlight>
                  <a:srgbClr val="FFFF00"/>
                </a:highlight>
              </a:rPr>
              <a:t>publicaccess.research.utah.edu</a:t>
            </a:r>
            <a:r>
              <a:rPr lang="en-US" b="1" dirty="0">
                <a:solidFill>
                  <a:schemeClr val="accent1"/>
                </a:solidFill>
                <a:highlight>
                  <a:srgbClr val="FFFF00"/>
                </a:highlight>
              </a:rPr>
              <a:t>/</a:t>
            </a:r>
          </a:p>
        </p:txBody>
      </p:sp>
    </p:spTree>
    <p:extLst>
      <p:ext uri="{BB962C8B-B14F-4D97-AF65-F5344CB8AC3E}">
        <p14:creationId xmlns:p14="http://schemas.microsoft.com/office/powerpoint/2010/main" val="301226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8AC3-662A-C629-51B1-4DBB0603F724}"/>
              </a:ext>
            </a:extLst>
          </p:cNvPr>
          <p:cNvSpPr>
            <a:spLocks noGrp="1"/>
          </p:cNvSpPr>
          <p:nvPr>
            <p:ph type="title"/>
          </p:nvPr>
        </p:nvSpPr>
        <p:spPr/>
        <p:txBody>
          <a:bodyPr/>
          <a:lstStyle/>
          <a:p>
            <a:r>
              <a:rPr lang="en-US" dirty="0"/>
              <a:t>Contacts</a:t>
            </a:r>
          </a:p>
        </p:txBody>
      </p:sp>
      <p:graphicFrame>
        <p:nvGraphicFramePr>
          <p:cNvPr id="5" name="Content Placeholder 2" descr="Contact info of various groups across the university">
            <a:extLst>
              <a:ext uri="{FF2B5EF4-FFF2-40B4-BE49-F238E27FC236}">
                <a16:creationId xmlns:a16="http://schemas.microsoft.com/office/drawing/2014/main" id="{468AA5C1-AA19-1BDB-BD03-DA1DA7C9E8DF}"/>
              </a:ext>
            </a:extLst>
          </p:cNvPr>
          <p:cNvGraphicFramePr>
            <a:graphicFrameLocks noGrp="1"/>
          </p:cNvGraphicFramePr>
          <p:nvPr>
            <p:ph idx="1"/>
            <p:extLst>
              <p:ext uri="{D42A27DB-BD31-4B8C-83A1-F6EECF244321}">
                <p14:modId xmlns:p14="http://schemas.microsoft.com/office/powerpoint/2010/main" val="1422333413"/>
              </p:ext>
            </p:extLst>
          </p:nvPr>
        </p:nvGraphicFramePr>
        <p:xfrm>
          <a:off x="838200" y="1825625"/>
          <a:ext cx="10515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945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boxes">
            <a:extLst>
              <a:ext uri="{FF2B5EF4-FFF2-40B4-BE49-F238E27FC236}">
                <a16:creationId xmlns:a16="http://schemas.microsoft.com/office/drawing/2014/main" id="{384C1601-E558-3AB6-2E28-7E5FF9058EE4}"/>
              </a:ext>
            </a:extLst>
          </p:cNvPr>
          <p:cNvPicPr>
            <a:picLocks noChangeAspect="1"/>
          </p:cNvPicPr>
          <p:nvPr/>
        </p:nvPicPr>
        <p:blipFill>
          <a:blip r:embed="rId3">
            <a:alphaModFix amt="20000"/>
            <a:duotone>
              <a:schemeClr val="accent3">
                <a:shade val="45000"/>
                <a:satMod val="135000"/>
              </a:schemeClr>
              <a:prstClr val="white"/>
            </a:duotone>
          </a:blip>
          <a:stretch>
            <a:fillRect/>
          </a:stretch>
        </p:blipFill>
        <p:spPr>
          <a:xfrm>
            <a:off x="224" y="0"/>
            <a:ext cx="12191776" cy="6858127"/>
          </a:xfrm>
          <a:prstGeom prst="rect">
            <a:avLst/>
          </a:prstGeom>
        </p:spPr>
      </p:pic>
      <p:sp>
        <p:nvSpPr>
          <p:cNvPr id="4" name="Title 3">
            <a:extLst>
              <a:ext uri="{FF2B5EF4-FFF2-40B4-BE49-F238E27FC236}">
                <a16:creationId xmlns:a16="http://schemas.microsoft.com/office/drawing/2014/main" id="{84D81C89-76EF-D3EC-041F-B805B97D2AC2}"/>
              </a:ext>
            </a:extLst>
          </p:cNvPr>
          <p:cNvSpPr>
            <a:spLocks noGrp="1"/>
          </p:cNvSpPr>
          <p:nvPr>
            <p:ph type="title"/>
          </p:nvPr>
        </p:nvSpPr>
        <p:spPr/>
        <p:txBody>
          <a:bodyPr/>
          <a:lstStyle/>
          <a:p>
            <a:r>
              <a:rPr lang="en-US" dirty="0"/>
              <a:t>Thank you!</a:t>
            </a:r>
            <a:br>
              <a:rPr lang="en-US" dirty="0"/>
            </a:br>
            <a:r>
              <a:rPr lang="en-US" sz="4000" dirty="0"/>
              <a:t>See website: </a:t>
            </a:r>
            <a:r>
              <a:rPr lang="en-US" sz="3600" dirty="0" err="1"/>
              <a:t>publicaccess.research.utah.edu</a:t>
            </a:r>
            <a:br>
              <a:rPr lang="en-US" sz="4000" dirty="0"/>
            </a:br>
            <a:r>
              <a:rPr lang="en-US" sz="4000" dirty="0"/>
              <a:t>Email questions: </a:t>
            </a:r>
            <a:r>
              <a:rPr lang="en-US" sz="3600" dirty="0" err="1"/>
              <a:t>publicaccess@utah.edu</a:t>
            </a:r>
            <a:endParaRPr lang="en-US" sz="3600" dirty="0"/>
          </a:p>
        </p:txBody>
      </p:sp>
    </p:spTree>
    <p:extLst>
      <p:ext uri="{BB962C8B-B14F-4D97-AF65-F5344CB8AC3E}">
        <p14:creationId xmlns:p14="http://schemas.microsoft.com/office/powerpoint/2010/main" val="116731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se up of checklist">
            <a:extLst>
              <a:ext uri="{FF2B5EF4-FFF2-40B4-BE49-F238E27FC236}">
                <a16:creationId xmlns:a16="http://schemas.microsoft.com/office/drawing/2014/main" id="{32347D99-80CB-5621-C6A4-A67A09608651}"/>
              </a:ext>
            </a:extLst>
          </p:cNvPr>
          <p:cNvPicPr>
            <a:picLocks noChangeAspect="1" noChangeArrowheads="1"/>
          </p:cNvPicPr>
          <p:nvPr/>
        </p:nvPicPr>
        <p:blipFill>
          <a:blip r:embed="rId3"/>
          <a:srcRect/>
          <a:stretch/>
        </p:blipFill>
        <p:spPr bwMode="auto">
          <a:xfrm>
            <a:off x="5486398" y="0"/>
            <a:ext cx="6705602" cy="6858000"/>
          </a:xfrm>
          <a:prstGeom prst="rect">
            <a:avLst/>
          </a:prstGeom>
          <a:noFill/>
          <a:effectLst>
            <a:outerShdw dist="50800" dir="5400000" algn="ctr" rotWithShape="0">
              <a:srgbClr val="000000">
                <a:alpha val="0"/>
              </a:srgbClr>
            </a:outerShdw>
            <a:softEdge rad="512444"/>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3F8080-5106-1094-7459-3D4530CB18AB}"/>
              </a:ext>
            </a:extLst>
          </p:cNvPr>
          <p:cNvSpPr>
            <a:spLocks noGrp="1"/>
          </p:cNvSpPr>
          <p:nvPr>
            <p:ph type="title"/>
          </p:nvPr>
        </p:nvSpPr>
        <p:spPr>
          <a:xfrm>
            <a:off x="838200" y="0"/>
            <a:ext cx="10515600" cy="1325563"/>
          </a:xfrm>
        </p:spPr>
        <p:txBody>
          <a:bodyPr/>
          <a:lstStyle/>
          <a:p>
            <a:r>
              <a:rPr lang="en-US" dirty="0"/>
              <a:t>Learning Objectives</a:t>
            </a:r>
          </a:p>
        </p:txBody>
      </p:sp>
      <p:sp>
        <p:nvSpPr>
          <p:cNvPr id="3" name="Content Placeholder 2">
            <a:extLst>
              <a:ext uri="{FF2B5EF4-FFF2-40B4-BE49-F238E27FC236}">
                <a16:creationId xmlns:a16="http://schemas.microsoft.com/office/drawing/2014/main" id="{9CC3DF1F-B414-CB72-743E-981EAA42CB81}"/>
              </a:ext>
            </a:extLst>
          </p:cNvPr>
          <p:cNvSpPr>
            <a:spLocks noGrp="1"/>
          </p:cNvSpPr>
          <p:nvPr>
            <p:ph idx="1"/>
          </p:nvPr>
        </p:nvSpPr>
        <p:spPr>
          <a:xfrm>
            <a:off x="557940" y="1218769"/>
            <a:ext cx="5935852" cy="4841068"/>
          </a:xfrm>
        </p:spPr>
        <p:txBody>
          <a:bodyPr>
            <a:normAutofit fontScale="92500"/>
          </a:bodyPr>
          <a:lstStyle/>
          <a:p>
            <a:r>
              <a:rPr lang="en-US" b="1" dirty="0"/>
              <a:t>Who: </a:t>
            </a:r>
            <a:r>
              <a:rPr lang="en-US" dirty="0"/>
              <a:t>Who does this policy apply to?</a:t>
            </a:r>
          </a:p>
          <a:p>
            <a:r>
              <a:rPr lang="en-US" b="1" dirty="0"/>
              <a:t>What: </a:t>
            </a:r>
            <a:r>
              <a:rPr lang="en-US" dirty="0"/>
              <a:t>What does this policy entail?</a:t>
            </a:r>
          </a:p>
          <a:p>
            <a:r>
              <a:rPr lang="en-US" b="1" dirty="0"/>
              <a:t>Where: </a:t>
            </a:r>
            <a:r>
              <a:rPr lang="en-US" dirty="0"/>
              <a:t>Where do I publish to ensure compliance with the policy?</a:t>
            </a:r>
          </a:p>
          <a:p>
            <a:r>
              <a:rPr lang="en-US" b="1" dirty="0"/>
              <a:t>When: </a:t>
            </a:r>
            <a:r>
              <a:rPr lang="en-US" dirty="0"/>
              <a:t>When does this policy go into effect and apply to my research?</a:t>
            </a:r>
          </a:p>
          <a:p>
            <a:r>
              <a:rPr lang="en-US" b="1" dirty="0"/>
              <a:t>How: </a:t>
            </a:r>
            <a:r>
              <a:rPr lang="en-US" dirty="0"/>
              <a:t>How do I ensure and prove compliance?</a:t>
            </a:r>
          </a:p>
          <a:p>
            <a:r>
              <a:rPr lang="en-US" b="1" dirty="0"/>
              <a:t>Why: </a:t>
            </a:r>
            <a:r>
              <a:rPr lang="en-US" dirty="0"/>
              <a:t>Why is it important to comply and why were these changes made?</a:t>
            </a:r>
          </a:p>
        </p:txBody>
      </p:sp>
      <p:sp>
        <p:nvSpPr>
          <p:cNvPr id="4" name="TextBox 3">
            <a:extLst>
              <a:ext uri="{FF2B5EF4-FFF2-40B4-BE49-F238E27FC236}">
                <a16:creationId xmlns:a16="http://schemas.microsoft.com/office/drawing/2014/main" id="{9965AD71-3272-8846-3F80-E6017F805100}"/>
              </a:ext>
            </a:extLst>
          </p:cNvPr>
          <p:cNvSpPr txBox="1"/>
          <p:nvPr/>
        </p:nvSpPr>
        <p:spPr>
          <a:xfrm>
            <a:off x="1841810" y="5581756"/>
            <a:ext cx="7875874" cy="584775"/>
          </a:xfrm>
          <a:prstGeom prst="rect">
            <a:avLst/>
          </a:prstGeom>
          <a:noFill/>
        </p:spPr>
        <p:txBody>
          <a:bodyPr wrap="none" rtlCol="0">
            <a:spAutoFit/>
          </a:bodyPr>
          <a:lstStyle/>
          <a:p>
            <a:r>
              <a:rPr lang="en-US" sz="3200" b="1" dirty="0">
                <a:solidFill>
                  <a:schemeClr val="accent1"/>
                </a:solidFill>
              </a:rPr>
              <a:t>https://</a:t>
            </a:r>
            <a:r>
              <a:rPr lang="en-US" sz="3200" b="1" dirty="0" err="1">
                <a:solidFill>
                  <a:schemeClr val="accent1"/>
                </a:solidFill>
              </a:rPr>
              <a:t>publicaccess.research.utah.edu</a:t>
            </a:r>
            <a:r>
              <a:rPr lang="en-US" sz="3200" b="1" dirty="0">
                <a:solidFill>
                  <a:schemeClr val="accent1"/>
                </a:solidFill>
              </a:rPr>
              <a:t>/</a:t>
            </a:r>
          </a:p>
        </p:txBody>
      </p:sp>
    </p:spTree>
    <p:extLst>
      <p:ext uri="{BB962C8B-B14F-4D97-AF65-F5344CB8AC3E}">
        <p14:creationId xmlns:p14="http://schemas.microsoft.com/office/powerpoint/2010/main" val="255032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6DBE-9FFF-F254-14C5-B8CF81DCF873}"/>
              </a:ext>
            </a:extLst>
          </p:cNvPr>
          <p:cNvSpPr>
            <a:spLocks noGrp="1"/>
          </p:cNvSpPr>
          <p:nvPr>
            <p:ph type="title"/>
          </p:nvPr>
        </p:nvSpPr>
        <p:spPr>
          <a:xfrm>
            <a:off x="1304926" y="365126"/>
            <a:ext cx="10048873" cy="892174"/>
          </a:xfrm>
        </p:spPr>
        <p:txBody>
          <a:bodyPr/>
          <a:lstStyle/>
          <a:p>
            <a:r>
              <a:rPr lang="en-US" dirty="0"/>
              <a:t>Terms &amp; Definitions</a:t>
            </a:r>
          </a:p>
        </p:txBody>
      </p:sp>
      <p:sp>
        <p:nvSpPr>
          <p:cNvPr id="3" name="Content Placeholder 2">
            <a:extLst>
              <a:ext uri="{FF2B5EF4-FFF2-40B4-BE49-F238E27FC236}">
                <a16:creationId xmlns:a16="http://schemas.microsoft.com/office/drawing/2014/main" id="{4A8F9A57-57A9-6B43-3BC4-54FE14CA7FF8}"/>
              </a:ext>
            </a:extLst>
          </p:cNvPr>
          <p:cNvSpPr>
            <a:spLocks noGrp="1"/>
          </p:cNvSpPr>
          <p:nvPr>
            <p:ph idx="1"/>
          </p:nvPr>
        </p:nvSpPr>
        <p:spPr>
          <a:xfrm>
            <a:off x="185738" y="1370808"/>
            <a:ext cx="11772899" cy="5122068"/>
          </a:xfrm>
        </p:spPr>
        <p:txBody>
          <a:bodyPr>
            <a:normAutofit fontScale="77500" lnSpcReduction="20000"/>
          </a:bodyPr>
          <a:lstStyle/>
          <a:p>
            <a:pPr fontAlgn="base"/>
            <a:r>
              <a:rPr lang="en-US" b="1" dirty="0"/>
              <a:t>PubMed (PM): </a:t>
            </a:r>
            <a:r>
              <a:rPr lang="en-US" dirty="0"/>
              <a:t>database of citations and abstracts, excludes full-text articles​</a:t>
            </a:r>
          </a:p>
          <a:p>
            <a:pPr fontAlgn="base"/>
            <a:r>
              <a:rPr lang="en-US" b="1" dirty="0"/>
              <a:t>PubMed Central (PMC): </a:t>
            </a:r>
            <a:r>
              <a:rPr lang="en-US" dirty="0"/>
              <a:t>electronic archive of freely available full-text journal articles​ </a:t>
            </a:r>
          </a:p>
          <a:p>
            <a:pPr fontAlgn="base"/>
            <a:r>
              <a:rPr lang="en-US" b="1" dirty="0"/>
              <a:t>NIH Manuscript Submission System (NIHMS): </a:t>
            </a:r>
            <a:r>
              <a:rPr lang="en-US" dirty="0"/>
              <a:t>system for submitting manuscripts to PMC​</a:t>
            </a:r>
          </a:p>
          <a:p>
            <a:pPr lvl="1" fontAlgn="base"/>
            <a:r>
              <a:rPr lang="en-US" dirty="0"/>
              <a:t>Recommended to use ”</a:t>
            </a:r>
            <a:r>
              <a:rPr lang="en-US" dirty="0" err="1"/>
              <a:t>login.gov</a:t>
            </a:r>
            <a:r>
              <a:rPr lang="en-US" dirty="0"/>
              <a:t>” login and link to </a:t>
            </a:r>
            <a:r>
              <a:rPr lang="en-US" dirty="0" err="1"/>
              <a:t>eRA</a:t>
            </a:r>
            <a:r>
              <a:rPr lang="en-US" dirty="0"/>
              <a:t> commons​</a:t>
            </a:r>
          </a:p>
          <a:p>
            <a:pPr fontAlgn="base"/>
            <a:r>
              <a:rPr lang="en-US" b="1" dirty="0" err="1"/>
              <a:t>MyBibliography</a:t>
            </a:r>
            <a:r>
              <a:rPr lang="en-US" b="1" dirty="0"/>
              <a:t>: </a:t>
            </a:r>
            <a:r>
              <a:rPr lang="en-US" dirty="0"/>
              <a:t>reference tool to save citations from PM/PMC or to manually upload citations​</a:t>
            </a:r>
          </a:p>
          <a:p>
            <a:pPr lvl="1" fontAlgn="base"/>
            <a:r>
              <a:rPr lang="en-US" dirty="0"/>
              <a:t>Recommended to use ”</a:t>
            </a:r>
            <a:r>
              <a:rPr lang="en-US" dirty="0" err="1"/>
              <a:t>login.gov</a:t>
            </a:r>
            <a:r>
              <a:rPr lang="en-US" dirty="0"/>
              <a:t>” login and link to </a:t>
            </a:r>
            <a:r>
              <a:rPr lang="en-US" dirty="0" err="1"/>
              <a:t>eRA</a:t>
            </a:r>
            <a:r>
              <a:rPr lang="en-US" dirty="0"/>
              <a:t> commons​</a:t>
            </a:r>
          </a:p>
          <a:p>
            <a:pPr fontAlgn="base"/>
            <a:r>
              <a:rPr lang="en-US" b="1" dirty="0"/>
              <a:t>Final Published Article (FPA): </a:t>
            </a:r>
            <a:r>
              <a:rPr lang="en-US" dirty="0"/>
              <a:t>journal's authoritative copy, including journal or publisher copyediting and stylistic edits, and formatting changes, even prior to the compilation of a volume or issue or the assignment of associated metadata.​</a:t>
            </a:r>
          </a:p>
          <a:p>
            <a:pPr fontAlgn="base"/>
            <a:r>
              <a:rPr lang="en-US" b="1" dirty="0"/>
              <a:t>Author Accepted Manuscript (AAM): </a:t>
            </a:r>
            <a:r>
              <a:rPr lang="en-US" dirty="0"/>
              <a:t>author’s final version that has been accepted for journal publication and includes all revisions resulting from the peer review process, including all associated tables, graphics, and supplemental material.​</a:t>
            </a:r>
          </a:p>
          <a:p>
            <a:pPr fontAlgn="base"/>
            <a:r>
              <a:rPr lang="en-US" b="1" dirty="0"/>
              <a:t>Official Date of Publication: </a:t>
            </a:r>
            <a:r>
              <a:rPr lang="en-US" dirty="0"/>
              <a:t>date on which the Final Published Article is first made available in final, edited form, whether in print or electronic (i.e., online) format. ​</a:t>
            </a:r>
          </a:p>
        </p:txBody>
      </p:sp>
      <p:pic>
        <p:nvPicPr>
          <p:cNvPr id="11" name="Graphic 10" descr="Scroll with solid fill">
            <a:extLst>
              <a:ext uri="{FF2B5EF4-FFF2-40B4-BE49-F238E27FC236}">
                <a16:creationId xmlns:a16="http://schemas.microsoft.com/office/drawing/2014/main" id="{0B6D4617-FE4E-6649-BB40-5D6A4922C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363" y="138112"/>
            <a:ext cx="1119188" cy="1119188"/>
          </a:xfrm>
          <a:prstGeom prst="rect">
            <a:avLst/>
          </a:prstGeom>
        </p:spPr>
      </p:pic>
    </p:spTree>
    <p:extLst>
      <p:ext uri="{BB962C8B-B14F-4D97-AF65-F5344CB8AC3E}">
        <p14:creationId xmlns:p14="http://schemas.microsoft.com/office/powerpoint/2010/main" val="3097270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7DEA-F328-BD2D-9F9A-EE68F3938351}"/>
              </a:ext>
            </a:extLst>
          </p:cNvPr>
          <p:cNvSpPr>
            <a:spLocks noGrp="1"/>
          </p:cNvSpPr>
          <p:nvPr>
            <p:ph type="title"/>
          </p:nvPr>
        </p:nvSpPr>
        <p:spPr/>
        <p:txBody>
          <a:bodyPr>
            <a:normAutofit/>
          </a:bodyPr>
          <a:lstStyle/>
          <a:p>
            <a:r>
              <a:rPr lang="en-US" dirty="0"/>
              <a:t>Why: Why is it important to comply and why were these changes made?</a:t>
            </a:r>
          </a:p>
        </p:txBody>
      </p:sp>
      <p:graphicFrame>
        <p:nvGraphicFramePr>
          <p:cNvPr id="5" name="Content Placeholder 2">
            <a:extLst>
              <a:ext uri="{FF2B5EF4-FFF2-40B4-BE49-F238E27FC236}">
                <a16:creationId xmlns:a16="http://schemas.microsoft.com/office/drawing/2014/main" id="{451342B0-1A56-9722-FA33-F3CCBE6687F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17086960"/>
              </p:ext>
            </p:extLst>
          </p:nvPr>
        </p:nvGraphicFramePr>
        <p:xfrm>
          <a:off x="838200" y="1825625"/>
          <a:ext cx="10515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292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E6E2A1-0FA2-67AE-B7AB-5DE534201181}"/>
              </a:ext>
              <a:ext uri="{C183D7F6-B498-43B3-948B-1728B52AA6E4}">
                <adec:decorative xmlns:adec="http://schemas.microsoft.com/office/drawing/2017/decorative" val="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837473B0-CC2E-450A-ABE3-18F120FF3D39}">
                <a1611:picAttrSrcUrl xmlns:a1611="http://schemas.microsoft.com/office/drawing/2016/11/main" r:id="rId5"/>
              </a:ext>
            </a:extLst>
          </a:blip>
          <a:stretch>
            <a:fillRect/>
          </a:stretch>
        </p:blipFill>
        <p:spPr>
          <a:xfrm>
            <a:off x="5377912" y="135610"/>
            <a:ext cx="6814088" cy="6590654"/>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0BED6D15-AA8C-7586-0D90-F92C05AE250A}"/>
              </a:ext>
            </a:extLst>
          </p:cNvPr>
          <p:cNvSpPr>
            <a:spLocks noGrp="1"/>
          </p:cNvSpPr>
          <p:nvPr>
            <p:ph sz="half" idx="1"/>
          </p:nvPr>
        </p:nvSpPr>
        <p:spPr>
          <a:xfrm>
            <a:off x="600075" y="1410346"/>
            <a:ext cx="8184881" cy="4766617"/>
          </a:xfrm>
        </p:spPr>
        <p:txBody>
          <a:bodyPr>
            <a:normAutofit lnSpcReduction="10000"/>
          </a:bodyPr>
          <a:lstStyle/>
          <a:p>
            <a:pPr fontAlgn="base"/>
            <a:r>
              <a:rPr lang="en-US" dirty="0"/>
              <a:t>Researchers funded by NIH in whole or part through:​</a:t>
            </a:r>
          </a:p>
          <a:p>
            <a:pPr lvl="1" fontAlgn="base"/>
            <a:r>
              <a:rPr lang="en-US" dirty="0"/>
              <a:t>grants</a:t>
            </a:r>
          </a:p>
          <a:p>
            <a:pPr lvl="1" fontAlgn="base"/>
            <a:r>
              <a:rPr lang="en-US" dirty="0"/>
              <a:t>contracts</a:t>
            </a:r>
          </a:p>
          <a:p>
            <a:pPr lvl="1" fontAlgn="base"/>
            <a:r>
              <a:rPr lang="en-US" dirty="0"/>
              <a:t>cooperative agreements</a:t>
            </a:r>
          </a:p>
          <a:p>
            <a:pPr lvl="1" fontAlgn="base"/>
            <a:r>
              <a:rPr lang="en-US" dirty="0"/>
              <a:t>intramural research​</a:t>
            </a:r>
          </a:p>
          <a:p>
            <a:pPr lvl="1" fontAlgn="base"/>
            <a:r>
              <a:rPr lang="en-US" dirty="0"/>
              <a:t>NIH employment</a:t>
            </a:r>
          </a:p>
          <a:p>
            <a:pPr fontAlgn="base"/>
            <a:r>
              <a:rPr lang="en-US" dirty="0"/>
              <a:t>Researchers that​ have</a:t>
            </a:r>
          </a:p>
          <a:p>
            <a:pPr lvl="1" fontAlgn="base"/>
            <a:r>
              <a:rPr lang="en-US" dirty="0"/>
              <a:t>Used University NIH funded resources</a:t>
            </a:r>
          </a:p>
          <a:p>
            <a:pPr lvl="2" fontAlgn="base"/>
            <a:r>
              <a:rPr lang="en-US" dirty="0"/>
              <a:t>Such as Clinical &amp; Translational Science Institute (CTSI), Utah Cancer Registry (UCR), and Utah Population Database (UPDB)</a:t>
            </a:r>
          </a:p>
          <a:p>
            <a:pPr lvl="2" fontAlgn="base"/>
            <a:r>
              <a:rPr lang="en-US" dirty="0"/>
              <a:t>If you are unsure, contact their office directly</a:t>
            </a:r>
          </a:p>
          <a:p>
            <a:pPr fontAlgn="base"/>
            <a:endParaRPr lang="en-US" dirty="0"/>
          </a:p>
          <a:p>
            <a:endParaRPr lang="en-US" dirty="0"/>
          </a:p>
        </p:txBody>
      </p:sp>
      <p:sp>
        <p:nvSpPr>
          <p:cNvPr id="2" name="Title 1">
            <a:extLst>
              <a:ext uri="{FF2B5EF4-FFF2-40B4-BE49-F238E27FC236}">
                <a16:creationId xmlns:a16="http://schemas.microsoft.com/office/drawing/2014/main" id="{9A100572-7600-8CC4-60C1-77A730866352}"/>
              </a:ext>
            </a:extLst>
          </p:cNvPr>
          <p:cNvSpPr>
            <a:spLocks noGrp="1"/>
          </p:cNvSpPr>
          <p:nvPr>
            <p:ph type="title"/>
          </p:nvPr>
        </p:nvSpPr>
        <p:spPr>
          <a:xfrm>
            <a:off x="600075" y="322262"/>
            <a:ext cx="10515600" cy="1325563"/>
          </a:xfrm>
        </p:spPr>
        <p:txBody>
          <a:bodyPr/>
          <a:lstStyle/>
          <a:p>
            <a:r>
              <a:rPr lang="en-US" dirty="0"/>
              <a:t>Who: Who does this policy apply to?</a:t>
            </a:r>
          </a:p>
        </p:txBody>
      </p:sp>
    </p:spTree>
    <p:extLst>
      <p:ext uri="{BB962C8B-B14F-4D97-AF65-F5344CB8AC3E}">
        <p14:creationId xmlns:p14="http://schemas.microsoft.com/office/powerpoint/2010/main" val="6138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f face clock on a wall">
            <a:extLst>
              <a:ext uri="{FF2B5EF4-FFF2-40B4-BE49-F238E27FC236}">
                <a16:creationId xmlns:a16="http://schemas.microsoft.com/office/drawing/2014/main" id="{3F8588A0-2E24-4C6D-88F7-3ABAC3FA514E}"/>
              </a:ext>
            </a:extLst>
          </p:cNvPr>
          <p:cNvPicPr>
            <a:picLocks noChangeAspect="1"/>
          </p:cNvPicPr>
          <p:nvPr/>
        </p:nvPicPr>
        <p:blipFill>
          <a:blip r:embed="rId3">
            <a:alphaModFix amt="20000"/>
            <a:duotone>
              <a:schemeClr val="accent4">
                <a:shade val="45000"/>
                <a:satMod val="135000"/>
              </a:schemeClr>
              <a:prstClr val="white"/>
            </a:duotone>
          </a:blip>
          <a:stretch>
            <a:fillRect/>
          </a:stretch>
        </p:blipFill>
        <p:spPr>
          <a:xfrm>
            <a:off x="-1" y="1"/>
            <a:ext cx="4764991" cy="3429000"/>
          </a:xfrm>
          <a:prstGeom prst="rect">
            <a:avLst/>
          </a:prstGeom>
        </p:spPr>
      </p:pic>
      <p:sp>
        <p:nvSpPr>
          <p:cNvPr id="2" name="Title 1">
            <a:extLst>
              <a:ext uri="{FF2B5EF4-FFF2-40B4-BE49-F238E27FC236}">
                <a16:creationId xmlns:a16="http://schemas.microsoft.com/office/drawing/2014/main" id="{3F9DCFC4-F3E6-8646-9E09-729F1030FC6E}"/>
              </a:ext>
            </a:extLst>
          </p:cNvPr>
          <p:cNvSpPr>
            <a:spLocks noGrp="1"/>
          </p:cNvSpPr>
          <p:nvPr>
            <p:ph type="title"/>
          </p:nvPr>
        </p:nvSpPr>
        <p:spPr/>
        <p:txBody>
          <a:bodyPr/>
          <a:lstStyle/>
          <a:p>
            <a:r>
              <a:rPr lang="en-US" dirty="0"/>
              <a:t>What: What does this policy entail?</a:t>
            </a:r>
          </a:p>
        </p:txBody>
      </p:sp>
      <p:sp>
        <p:nvSpPr>
          <p:cNvPr id="3" name="Content Placeholder 2">
            <a:extLst>
              <a:ext uri="{FF2B5EF4-FFF2-40B4-BE49-F238E27FC236}">
                <a16:creationId xmlns:a16="http://schemas.microsoft.com/office/drawing/2014/main" id="{2BB21D13-6A14-596E-9241-D8C131CF6854}"/>
              </a:ext>
            </a:extLst>
          </p:cNvPr>
          <p:cNvSpPr>
            <a:spLocks noGrp="1"/>
          </p:cNvSpPr>
          <p:nvPr>
            <p:ph idx="1"/>
          </p:nvPr>
        </p:nvSpPr>
        <p:spPr>
          <a:xfrm>
            <a:off x="838200" y="1825625"/>
            <a:ext cx="10515600" cy="4246563"/>
          </a:xfrm>
        </p:spPr>
        <p:txBody>
          <a:bodyPr>
            <a:normAutofit/>
          </a:bodyPr>
          <a:lstStyle/>
          <a:p>
            <a:pPr marL="514350" indent="-514350" fontAlgn="base">
              <a:buFont typeface="+mj-lt"/>
              <a:buAutoNum type="arabicPeriod"/>
            </a:pPr>
            <a:r>
              <a:rPr lang="en-US" b="1" dirty="0">
                <a:highlight>
                  <a:srgbClr val="FFFF00"/>
                </a:highlight>
              </a:rPr>
              <a:t>Immediate availability </a:t>
            </a:r>
            <a:r>
              <a:rPr lang="en-US" dirty="0"/>
              <a:t>of the AAM or FPA to the public on the official date of publication</a:t>
            </a:r>
          </a:p>
          <a:p>
            <a:pPr marL="971550" lvl="1" indent="-514350" fontAlgn="base">
              <a:buFont typeface="+mj-lt"/>
              <a:buAutoNum type="alphaLcPeriod"/>
            </a:pPr>
            <a:r>
              <a:rPr lang="en-US" dirty="0"/>
              <a:t>There is no way to be retroactively compliant. Be proactive and don’t wait until progress reports to check compliance</a:t>
            </a:r>
            <a:r>
              <a:rPr lang="en-US" b="1" dirty="0">
                <a:solidFill>
                  <a:srgbClr val="FF0000"/>
                </a:solidFill>
              </a:rPr>
              <a:t> </a:t>
            </a:r>
          </a:p>
          <a:p>
            <a:pPr marL="457200" indent="-457200" fontAlgn="base">
              <a:buFont typeface="+mj-lt"/>
              <a:buAutoNum type="arabicPeriod"/>
            </a:pPr>
            <a:r>
              <a:rPr lang="en-US" dirty="0"/>
              <a:t>Acknowledgement of federal funding in the manuscript/article (include all grants applicable to the manuscript)</a:t>
            </a:r>
          </a:p>
          <a:p>
            <a:pPr marL="914400" lvl="1" indent="-457200" fontAlgn="base">
              <a:buFont typeface="+mj-lt"/>
              <a:buAutoNum type="alphaLcPeriod"/>
            </a:pPr>
            <a:r>
              <a:rPr lang="en-US" dirty="0"/>
              <a:t> Rights, acknowledgement, and disclaimer statements</a:t>
            </a:r>
          </a:p>
          <a:p>
            <a:pPr marL="514350" indent="-514350" fontAlgn="base">
              <a:buFont typeface="+mj-lt"/>
              <a:buAutoNum type="arabicPeriod"/>
            </a:pPr>
            <a:r>
              <a:rPr lang="en-US" dirty="0"/>
              <a:t>Understanding that in submitting the AAM to NIH you agree to the Government Use License that grants NIH the right to make the AAM publicly available through PMC</a:t>
            </a:r>
          </a:p>
        </p:txBody>
      </p:sp>
    </p:spTree>
    <p:extLst>
      <p:ext uri="{BB962C8B-B14F-4D97-AF65-F5344CB8AC3E}">
        <p14:creationId xmlns:p14="http://schemas.microsoft.com/office/powerpoint/2010/main" val="211436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334DC-4F33-2CFB-604F-874ACB1E93A6}"/>
              </a:ext>
              <a:ext uri="{C183D7F6-B498-43B3-948B-1728B52AA6E4}">
                <adec:decorative xmlns:adec="http://schemas.microsoft.com/office/drawing/2017/decorative" val="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20000"/>
                    </a14:imgEffect>
                  </a14:imgLayer>
                </a14:imgProps>
              </a:ext>
              <a:ext uri="{837473B0-CC2E-450A-ABE3-18F120FF3D39}">
                <a1611:picAttrSrcUrl xmlns:a1611="http://schemas.microsoft.com/office/drawing/2016/11/main" r:id="rId5"/>
              </a:ext>
            </a:extLst>
          </a:blip>
          <a:stretch>
            <a:fillRect/>
          </a:stretch>
        </p:blipFill>
        <p:spPr>
          <a:xfrm>
            <a:off x="0" y="23167"/>
            <a:ext cx="12192000" cy="6718596"/>
          </a:xfrm>
          <a:prstGeom prst="rect">
            <a:avLst/>
          </a:prstGeom>
          <a:effectLst>
            <a:softEdge rad="317500"/>
          </a:effectLst>
        </p:spPr>
      </p:pic>
      <p:sp>
        <p:nvSpPr>
          <p:cNvPr id="2" name="Title 1">
            <a:extLst>
              <a:ext uri="{FF2B5EF4-FFF2-40B4-BE49-F238E27FC236}">
                <a16:creationId xmlns:a16="http://schemas.microsoft.com/office/drawing/2014/main" id="{7807D913-352E-E5F1-D0D8-FE105A2944DE}"/>
              </a:ext>
            </a:extLst>
          </p:cNvPr>
          <p:cNvSpPr>
            <a:spLocks noGrp="1"/>
          </p:cNvSpPr>
          <p:nvPr>
            <p:ph type="title"/>
          </p:nvPr>
        </p:nvSpPr>
        <p:spPr/>
        <p:txBody>
          <a:bodyPr/>
          <a:lstStyle/>
          <a:p>
            <a:r>
              <a:rPr lang="en-US" dirty="0"/>
              <a:t>Rights, Acknowledgement, &amp; Disclaimer Statements</a:t>
            </a:r>
          </a:p>
        </p:txBody>
      </p:sp>
      <p:sp>
        <p:nvSpPr>
          <p:cNvPr id="3" name="Content Placeholder 2">
            <a:extLst>
              <a:ext uri="{FF2B5EF4-FFF2-40B4-BE49-F238E27FC236}">
                <a16:creationId xmlns:a16="http://schemas.microsoft.com/office/drawing/2014/main" id="{E06AE062-E94D-6853-CF92-EB7437EF21E5}"/>
              </a:ext>
            </a:extLst>
          </p:cNvPr>
          <p:cNvSpPr>
            <a:spLocks noGrp="1"/>
          </p:cNvSpPr>
          <p:nvPr>
            <p:ph idx="1"/>
          </p:nvPr>
        </p:nvSpPr>
        <p:spPr>
          <a:xfrm>
            <a:off x="604433" y="1825625"/>
            <a:ext cx="10941803" cy="4342700"/>
          </a:xfrm>
        </p:spPr>
        <p:txBody>
          <a:bodyPr>
            <a:normAutofit fontScale="92500" lnSpcReduction="20000"/>
          </a:bodyPr>
          <a:lstStyle/>
          <a:p>
            <a:r>
              <a:rPr lang="en-US" dirty="0"/>
              <a:t>Rights statement: </a:t>
            </a:r>
          </a:p>
          <a:p>
            <a:pPr lvl="1"/>
            <a:r>
              <a:rPr lang="en-US" dirty="0"/>
              <a:t>"This manuscript is the result of funding in whole or in part by the National Institutes of Health (NIH). It is subject to the NIH Public Access Policy. Through acceptance of this federal funding, NIH has been given a right to make this manuscript publicly available in PubMed Central upon the Official Date of Publication, as defined by NIH." </a:t>
            </a:r>
          </a:p>
          <a:p>
            <a:r>
              <a:rPr lang="en-US" dirty="0"/>
              <a:t>Acknowledgement statement: </a:t>
            </a:r>
          </a:p>
          <a:p>
            <a:pPr lvl="1"/>
            <a:r>
              <a:rPr lang="en-US" dirty="0"/>
              <a:t>"Research reported in this [publication/press release] was supported by [name of the Institute(s), Center, or other NIH offices] of the National Institutes of Health under award number [specific NIH grant number(s) in this format: R01GM987654]." (If you have more than one grant, only cite the grant(s) that supported the research described in the article or presentation.)”</a:t>
            </a:r>
          </a:p>
          <a:p>
            <a:r>
              <a:rPr lang="en-US" dirty="0"/>
              <a:t>Disclaimer:</a:t>
            </a:r>
          </a:p>
          <a:p>
            <a:pPr lvl="1"/>
            <a:r>
              <a:rPr lang="en-US" dirty="0"/>
              <a:t>“The content is solely the responsibility of the authors and does not necessarily represent the official views of the National Institutes of Health.” </a:t>
            </a:r>
          </a:p>
        </p:txBody>
      </p:sp>
    </p:spTree>
    <p:extLst>
      <p:ext uri="{BB962C8B-B14F-4D97-AF65-F5344CB8AC3E}">
        <p14:creationId xmlns:p14="http://schemas.microsoft.com/office/powerpoint/2010/main" val="40452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FB7B-F010-7CF3-FCF1-F001085B2FEB}"/>
              </a:ext>
            </a:extLst>
          </p:cNvPr>
          <p:cNvSpPr>
            <a:spLocks noGrp="1"/>
          </p:cNvSpPr>
          <p:nvPr>
            <p:ph type="title"/>
          </p:nvPr>
        </p:nvSpPr>
        <p:spPr/>
        <p:txBody>
          <a:bodyPr>
            <a:normAutofit/>
          </a:bodyPr>
          <a:lstStyle/>
          <a:p>
            <a:r>
              <a:rPr lang="en-US" dirty="0"/>
              <a:t>Where: Where do I publish to ensure compliance with the policy?</a:t>
            </a:r>
          </a:p>
        </p:txBody>
      </p:sp>
      <p:sp>
        <p:nvSpPr>
          <p:cNvPr id="3" name="Content Placeholder 2">
            <a:extLst>
              <a:ext uri="{FF2B5EF4-FFF2-40B4-BE49-F238E27FC236}">
                <a16:creationId xmlns:a16="http://schemas.microsoft.com/office/drawing/2014/main" id="{7B7E8D54-79EB-CB65-C0E6-50B1ABDEC9F7}"/>
              </a:ext>
            </a:extLst>
          </p:cNvPr>
          <p:cNvSpPr>
            <a:spLocks noGrp="1"/>
          </p:cNvSpPr>
          <p:nvPr>
            <p:ph idx="1"/>
          </p:nvPr>
        </p:nvSpPr>
        <p:spPr/>
        <p:txBody>
          <a:bodyPr/>
          <a:lstStyle/>
          <a:p>
            <a:pPr fontAlgn="base"/>
            <a:r>
              <a:rPr lang="en-US" dirty="0"/>
              <a:t>Ultimately, </a:t>
            </a:r>
            <a:r>
              <a:rPr lang="en-US" b="1" dirty="0"/>
              <a:t>the article must be deposited into PMC to ensure compliance </a:t>
            </a:r>
          </a:p>
          <a:p>
            <a:pPr lvl="1" fontAlgn="base"/>
            <a:r>
              <a:rPr lang="en-US" dirty="0"/>
              <a:t>Deposited via the NIH Manuscript Submission System (NIHMS)</a:t>
            </a:r>
          </a:p>
          <a:p>
            <a:pPr lvl="2" fontAlgn="base"/>
            <a:r>
              <a:rPr lang="en-US" dirty="0"/>
              <a:t>Deposited by author, author delegated individual, or journal/publisher</a:t>
            </a:r>
          </a:p>
          <a:p>
            <a:pPr lvl="1" fontAlgn="base"/>
            <a:r>
              <a:rPr lang="en-US" dirty="0"/>
              <a:t>PMCID is proof of compliance </a:t>
            </a:r>
          </a:p>
          <a:p>
            <a:pPr lvl="1" fontAlgn="base"/>
            <a:r>
              <a:rPr lang="en-US" dirty="0"/>
              <a:t>NIHMSID is proof of temporary compliance (up to 3 months)</a:t>
            </a:r>
          </a:p>
        </p:txBody>
      </p:sp>
    </p:spTree>
    <p:extLst>
      <p:ext uri="{BB962C8B-B14F-4D97-AF65-F5344CB8AC3E}">
        <p14:creationId xmlns:p14="http://schemas.microsoft.com/office/powerpoint/2010/main" val="1495821608"/>
      </p:ext>
    </p:extLst>
  </p:cSld>
  <p:clrMapOvr>
    <a:masterClrMapping/>
  </p:clrMapOvr>
</p:sld>
</file>

<file path=ppt/theme/theme1.xml><?xml version="1.0" encoding="utf-8"?>
<a:theme xmlns:a="http://schemas.openxmlformats.org/drawingml/2006/main" name="Office Theme">
  <a:themeElements>
    <a:clrScheme name="Red and Gray">
      <a:dk1>
        <a:srgbClr val="708E99"/>
      </a:dk1>
      <a:lt1>
        <a:srgbClr val="FFFFFF"/>
      </a:lt1>
      <a:dk2>
        <a:srgbClr val="708E99"/>
      </a:dk2>
      <a:lt2>
        <a:srgbClr val="E2E6E6"/>
      </a:lt2>
      <a:accent1>
        <a:srgbClr val="BE0000"/>
      </a:accent1>
      <a:accent2>
        <a:srgbClr val="A9A9A9"/>
      </a:accent2>
      <a:accent3>
        <a:srgbClr val="919191"/>
      </a:accent3>
      <a:accent4>
        <a:srgbClr val="797979"/>
      </a:accent4>
      <a:accent5>
        <a:srgbClr val="5F5F5F"/>
      </a:accent5>
      <a:accent6>
        <a:srgbClr val="424242"/>
      </a:accent6>
      <a:hlink>
        <a:srgbClr val="BE000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tah Brand Colors">
      <a:dk1>
        <a:srgbClr val="708E99"/>
      </a:dk1>
      <a:lt1>
        <a:srgbClr val="FFFFFF"/>
      </a:lt1>
      <a:dk2>
        <a:srgbClr val="708E99"/>
      </a:dk2>
      <a:lt2>
        <a:srgbClr val="E2E6E6"/>
      </a:lt2>
      <a:accent1>
        <a:srgbClr val="BE0000"/>
      </a:accent1>
      <a:accent2>
        <a:srgbClr val="FBA918"/>
      </a:accent2>
      <a:accent3>
        <a:srgbClr val="890000"/>
      </a:accent3>
      <a:accent4>
        <a:srgbClr val="3ABFC0"/>
      </a:accent4>
      <a:accent5>
        <a:srgbClr val="E3937B"/>
      </a:accent5>
      <a:accent6>
        <a:srgbClr val="EFC041"/>
      </a:accent6>
      <a:hlink>
        <a:srgbClr val="BE0000"/>
      </a:hlink>
      <a:folHlink>
        <a:srgbClr val="3ABF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68074</TotalTime>
  <Words>3554</Words>
  <Application>Microsoft Office PowerPoint</Application>
  <PresentationFormat>Widescreen</PresentationFormat>
  <Paragraphs>301</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Aptos</vt:lpstr>
      <vt:lpstr>Arial</vt:lpstr>
      <vt:lpstr>Factoria Ultra</vt:lpstr>
      <vt:lpstr>Myriad Pro</vt:lpstr>
      <vt:lpstr>Myriad Pro Black</vt:lpstr>
      <vt:lpstr>Office Theme</vt:lpstr>
      <vt:lpstr>1_Office Theme</vt:lpstr>
      <vt:lpstr>Navigating the 2024 NIH Public Access Policy Office of Research Integrity &amp; Compliance Gabrielle Matinkhah</vt:lpstr>
      <vt:lpstr>Overview</vt:lpstr>
      <vt:lpstr>Learning Objectives</vt:lpstr>
      <vt:lpstr>Terms &amp; Definitions</vt:lpstr>
      <vt:lpstr>Why: Why is it important to comply and why were these changes made?</vt:lpstr>
      <vt:lpstr>Who: Who does this policy apply to?</vt:lpstr>
      <vt:lpstr>What: What does this policy entail?</vt:lpstr>
      <vt:lpstr>Rights, Acknowledgement, &amp; Disclaimer Statements</vt:lpstr>
      <vt:lpstr>Where: Where do I publish to ensure compliance with the policy?</vt:lpstr>
      <vt:lpstr>Picking a Publisher</vt:lpstr>
      <vt:lpstr>Methods to Achieve Compliance</vt:lpstr>
      <vt:lpstr>NIHMS Submission Process </vt:lpstr>
      <vt:lpstr>When: When does this policy go into effect and apply to my research?</vt:lpstr>
      <vt:lpstr>How: How do I ensure and prove compliance?</vt:lpstr>
      <vt:lpstr>Example of a non-compliant article</vt:lpstr>
      <vt:lpstr>Example of compliant article</vt:lpstr>
      <vt:lpstr>Things are changing quickly!</vt:lpstr>
      <vt:lpstr>Other Federal Agencies</vt:lpstr>
      <vt:lpstr>Resources/Links</vt:lpstr>
      <vt:lpstr>Policy resources</vt:lpstr>
      <vt:lpstr>Publisher resources</vt:lpstr>
      <vt:lpstr>Citation &amp; Submission Resources</vt:lpstr>
      <vt:lpstr>Websites</vt:lpstr>
      <vt:lpstr>Contacts</vt:lpstr>
      <vt:lpstr>Thank you! See website: publicaccess.research.utah.edu Email questions: publicaccess@utah.edu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Titensor</dc:creator>
  <cp:lastModifiedBy>Luna Nguyen</cp:lastModifiedBy>
  <cp:revision>318</cp:revision>
  <dcterms:created xsi:type="dcterms:W3CDTF">2019-01-03T16:39:32Z</dcterms:created>
  <dcterms:modified xsi:type="dcterms:W3CDTF">2026-02-24T22:02:40Z</dcterms:modified>
</cp:coreProperties>
</file>